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2"/>
    <p:sldId id="1018" r:id="rId3"/>
    <p:sldId id="1019" r:id="rId4"/>
    <p:sldId id="1021" r:id="rId5"/>
    <p:sldId id="1070" r:id="rId6"/>
    <p:sldId id="1071" r:id="rId7"/>
    <p:sldId id="1072" r:id="rId8"/>
    <p:sldId id="1073" r:id="rId9"/>
    <p:sldId id="1037" r:id="rId10"/>
    <p:sldId id="1039" r:id="rId11"/>
    <p:sldId id="1040" r:id="rId12"/>
    <p:sldId id="1023" r:id="rId13"/>
    <p:sldId id="1041" r:id="rId14"/>
    <p:sldId id="1038" r:id="rId15"/>
    <p:sldId id="1074" r:id="rId16"/>
    <p:sldId id="1052" r:id="rId17"/>
    <p:sldId id="1075" r:id="rId18"/>
    <p:sldId id="1066" r:id="rId19"/>
    <p:sldId id="1078" r:id="rId20"/>
    <p:sldId id="1076" r:id="rId21"/>
    <p:sldId id="1089" r:id="rId22"/>
    <p:sldId id="1087" r:id="rId23"/>
    <p:sldId id="1088" r:id="rId24"/>
    <p:sldId id="1079" r:id="rId25"/>
    <p:sldId id="1067" r:id="rId26"/>
    <p:sldId id="1062" r:id="rId27"/>
    <p:sldId id="1081" r:id="rId28"/>
    <p:sldId id="1082" r:id="rId29"/>
    <p:sldId id="1063" r:id="rId30"/>
    <p:sldId id="1084" r:id="rId31"/>
    <p:sldId id="1083" r:id="rId32"/>
    <p:sldId id="1068" r:id="rId3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90.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化学反应速率与化学平衡</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第四节　化学反应的调控</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a:extLst>
                  <a:ext uri="{FF2B5EF4-FFF2-40B4-BE49-F238E27FC236}">
                    <a16:creationId xmlns:a16="http://schemas.microsoft.com/office/drawing/2014/main" id="{98982D49-85BF-6EAF-D62F-4D7D2A60EBB9}"/>
                  </a:ext>
                </a:extLst>
              </p:cNvPr>
              <p:cNvSpPr txBox="1">
                <a:spLocks/>
              </p:cNvSpPr>
              <p:nvPr/>
            </p:nvSpPr>
            <p:spPr bwMode="auto">
              <a:xfrm>
                <a:off x="360854" y="4032247"/>
                <a:ext cx="11485848" cy="175432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            CaO</a:t>
                </a:r>
                <a:r>
                  <a:rPr lang="en-US" altLang="zh-CN" b="1">
                    <a:solidFill>
                      <a:srgbClr val="000000"/>
                    </a:solidFill>
                    <a:latin typeface="Times New Roman" panose="02020603050405020304" pitchFamily="18" charset="0"/>
                    <a:ea typeface="楷体" panose="02010609060101010101" pitchFamily="49" charset="-122"/>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Times New Roman" panose="02020603050405020304" pitchFamily="18" charset="0"/>
                    <a:ea typeface="楷体" panose="02010609060101010101" pitchFamily="49" charset="-122"/>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降低了氨的溶解度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同时消耗溶剂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一水合氨浓度增大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使平衡</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NH</a:t>
                </a:r>
                <a:r>
                  <a:rPr lang="en-US" altLang="zh-CN" b="1" baseline="-25000">
                    <a:solidFill>
                      <a:srgbClr val="000000"/>
                    </a:solidFill>
                    <a:latin typeface="Times New Roman" panose="02020603050405020304" pitchFamily="18" charset="0"/>
                    <a:ea typeface="宋体" panose="02010600030101010101" pitchFamily="2" charset="-122"/>
                  </a:rPr>
                  <a:t>3</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rPr>
                  <a:t> </a:t>
                </a:r>
                <a:r>
                  <a:rPr lang="en-US" altLang="zh-CN" b="1">
                    <a:solidFill>
                      <a:srgbClr val="000000"/>
                    </a:solidFill>
                    <a:latin typeface="Times New Roman" panose="02020603050405020304" pitchFamily="18" charset="0"/>
                    <a:ea typeface="宋体" panose="02010600030101010101" pitchFamily="2" charset="-122"/>
                  </a:rPr>
                  <a:t>NH</a:t>
                </a:r>
                <a:r>
                  <a:rPr lang="en-US" altLang="zh-CN" b="1" baseline="-25000">
                    <a:solidFill>
                      <a:srgbClr val="000000"/>
                    </a:solidFill>
                    <a:latin typeface="Times New Roman" panose="02020603050405020304" pitchFamily="18" charset="0"/>
                    <a:ea typeface="宋体" panose="02010600030101010101" pitchFamily="2" charset="-122"/>
                  </a:rPr>
                  <a:t>3</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有利于氨的逸出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所以实验室常在浓氨水中加生石灰制备少量</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NH</a:t>
                </a:r>
                <a:r>
                  <a:rPr lang="en-US" altLang="zh-CN" b="1" baseline="-25000">
                    <a:solidFill>
                      <a:srgbClr val="000000"/>
                    </a:solidFill>
                    <a:latin typeface="Times New Roman" panose="02020603050405020304" pitchFamily="18" charset="0"/>
                    <a:ea typeface="宋体" panose="02010600030101010101" pitchFamily="2" charset="-122"/>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6" name="内容占位符 1">
                <a:extLst>
                  <a:ext uri="{FF2B5EF4-FFF2-40B4-BE49-F238E27FC236}">
                    <a16:creationId xmlns:a16="http://schemas.microsoft.com/office/drawing/2014/main" id="{98982D49-85BF-6EAF-D62F-4D7D2A60EBB9}"/>
                  </a:ext>
                </a:extLst>
              </p:cNvPr>
              <p:cNvSpPr txBox="1">
                <a:spLocks noRot="1" noChangeAspect="1" noMove="1" noResize="1" noEditPoints="1" noAdjustHandles="1" noChangeArrowheads="1" noChangeShapeType="1" noTextEdit="1"/>
              </p:cNvSpPr>
              <p:nvPr/>
            </p:nvSpPr>
            <p:spPr bwMode="auto">
              <a:xfrm>
                <a:off x="360854" y="4032247"/>
                <a:ext cx="11485848" cy="1754326"/>
              </a:xfrm>
              <a:prstGeom prst="rect">
                <a:avLst/>
              </a:prstGeom>
              <a:blipFill>
                <a:blip r:embed="rId2"/>
                <a:stretch>
                  <a:fillRect l="-796" r="-849" b="-347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11EC537E-B762-E648-537D-74C8031B80B6}"/>
                  </a:ext>
                </a:extLst>
              </p:cNvPr>
              <p:cNvSpPr>
                <a:spLocks noGrp="1"/>
              </p:cNvSpPr>
              <p:nvPr>
                <p:ph idx="1"/>
              </p:nvPr>
            </p:nvSpPr>
            <p:spPr>
              <a:xfrm>
                <a:off x="360854" y="746120"/>
                <a:ext cx="11485848" cy="2308324"/>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是重要的化工原料。工业合成氨的原理为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实验室常在浓氨水中加生石灰制备少量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，用平衡移动原理分析其原因：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p>
              <a:p>
                <a:pPr hangingPunct="0"/>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11EC537E-B762-E648-537D-74C8031B80B6}"/>
                  </a:ext>
                </a:extLst>
              </p:cNvPr>
              <p:cNvSpPr>
                <a:spLocks noGrp="1" noRot="1" noChangeAspect="1" noMove="1" noResize="1" noEditPoints="1" noAdjustHandles="1" noChangeArrowheads="1" noChangeShapeType="1" noTextEdit="1"/>
              </p:cNvSpPr>
              <p:nvPr>
                <p:ph idx="1"/>
              </p:nvPr>
            </p:nvSpPr>
            <p:spPr>
              <a:xfrm>
                <a:off x="360854" y="746120"/>
                <a:ext cx="11485848" cy="2308324"/>
              </a:xfrm>
              <a:blipFill>
                <a:blip r:embed="rId3"/>
                <a:stretch>
                  <a:fillRect l="-796" r="-849" b="-1319"/>
                </a:stretch>
              </a:blipFill>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338263" y="4166819"/>
            <a:ext cx="999732" cy="409339"/>
          </a:xfrm>
          <a:prstGeom prst="rect">
            <a:avLst/>
          </a:prstGeom>
        </p:spPr>
      </p:pic>
      <mc:AlternateContent xmlns:mc="http://schemas.openxmlformats.org/markup-compatibility/2006">
        <mc:Choice xmlns:a14="http://schemas.microsoft.com/office/drawing/2010/main" Requires="a14">
          <p:sp>
            <p:nvSpPr>
              <p:cNvPr id="4" name="内容占位符 3">
                <a:extLst>
                  <a:ext uri="{FF2B5EF4-FFF2-40B4-BE49-F238E27FC236}">
                    <a16:creationId xmlns:a16="http://schemas.microsoft.com/office/drawing/2014/main" id="{58B32C19-64F2-D6B8-3DD0-5A610C155BE5}"/>
                  </a:ext>
                </a:extLst>
              </p:cNvPr>
              <p:cNvSpPr txBox="1">
                <a:spLocks/>
              </p:cNvSpPr>
              <p:nvPr/>
            </p:nvSpPr>
            <p:spPr bwMode="auto">
              <a:xfrm>
                <a:off x="360854" y="2946826"/>
                <a:ext cx="11485848" cy="120032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             CaO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降低了氨的溶解度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同时消耗溶剂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一水合氨浓度增大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使平衡</a:t>
                </a:r>
                <a:r>
                  <a:rPr lang="en-US" altLang="zh-CN" b="1">
                    <a:solidFill>
                      <a:srgbClr val="000000"/>
                    </a:solidFill>
                    <a:latin typeface="Times New Roman" panose="02020603050405020304" pitchFamily="18" charset="0"/>
                    <a:ea typeface="宋体" panose="02010600030101010101" pitchFamily="2" charset="-122"/>
                  </a:rPr>
                  <a:t>NH</a:t>
                </a:r>
                <a:r>
                  <a:rPr lang="en-US" altLang="zh-CN" b="1" baseline="-25000">
                    <a:solidFill>
                      <a:srgbClr val="000000"/>
                    </a:solidFill>
                    <a:latin typeface="Times New Roman" panose="02020603050405020304" pitchFamily="18" charset="0"/>
                    <a:ea typeface="宋体" panose="02010600030101010101" pitchFamily="2" charset="-122"/>
                  </a:rPr>
                  <a:t>3</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rPr>
                  <a:t> </a:t>
                </a:r>
                <a:r>
                  <a:rPr lang="en-US" altLang="zh-CN" b="1">
                    <a:solidFill>
                      <a:srgbClr val="000000"/>
                    </a:solidFill>
                    <a:latin typeface="Times New Roman" panose="02020603050405020304" pitchFamily="18" charset="0"/>
                    <a:ea typeface="宋体" panose="02010600030101010101" pitchFamily="2" charset="-122"/>
                  </a:rPr>
                  <a:t>NH</a:t>
                </a:r>
                <a:r>
                  <a:rPr lang="en-US" altLang="zh-CN" b="1" baseline="-25000">
                    <a:solidFill>
                      <a:srgbClr val="000000"/>
                    </a:solidFill>
                    <a:latin typeface="Times New Roman" panose="02020603050405020304" pitchFamily="18" charset="0"/>
                    <a:ea typeface="宋体" panose="02010600030101010101" pitchFamily="2" charset="-122"/>
                  </a:rPr>
                  <a:t>3</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有利于氨逸出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p:sp>
            <p:nvSpPr>
              <p:cNvPr id="4" name="内容占位符 3">
                <a:extLst>
                  <a:ext uri="{FF2B5EF4-FFF2-40B4-BE49-F238E27FC236}">
                    <a16:creationId xmlns:a16="http://schemas.microsoft.com/office/drawing/2014/main" id="{58B32C19-64F2-D6B8-3DD0-5A610C155BE5}"/>
                  </a:ext>
                </a:extLst>
              </p:cNvPr>
              <p:cNvSpPr txBox="1">
                <a:spLocks noRot="1" noChangeAspect="1" noMove="1" noResize="1" noEditPoints="1" noAdjustHandles="1" noChangeArrowheads="1" noChangeShapeType="1" noTextEdit="1"/>
              </p:cNvSpPr>
              <p:nvPr/>
            </p:nvSpPr>
            <p:spPr bwMode="auto">
              <a:xfrm>
                <a:off x="360854" y="2946826"/>
                <a:ext cx="11485848" cy="1200329"/>
              </a:xfrm>
              <a:prstGeom prst="rect">
                <a:avLst/>
              </a:prstGeom>
              <a:blipFill>
                <a:blip r:embed="rId5"/>
                <a:stretch>
                  <a:fillRect l="-796" r="-849" b="-558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2" name="图片 1"/>
          <p:cNvPicPr>
            <a:picLocks noChangeAspect="1"/>
          </p:cNvPicPr>
          <p:nvPr/>
        </p:nvPicPr>
        <p:blipFill>
          <a:blip r:embed="rId6"/>
          <a:stretch>
            <a:fillRect/>
          </a:stretch>
        </p:blipFill>
        <p:spPr>
          <a:xfrm>
            <a:off x="376407" y="3084275"/>
            <a:ext cx="1046020" cy="423292"/>
          </a:xfrm>
          <a:prstGeom prst="rect">
            <a:avLst/>
          </a:prstGeom>
        </p:spPr>
      </p:pic>
      <p:pic>
        <p:nvPicPr>
          <p:cNvPr id="8" name="24典例.EPS" descr="id:2147494049;FounderCES"/>
          <p:cNvPicPr/>
          <p:nvPr/>
        </p:nvPicPr>
        <p:blipFill>
          <a:blip r:embed="rId7"/>
          <a:stretch>
            <a:fillRect/>
          </a:stretch>
        </p:blipFill>
        <p:spPr>
          <a:xfrm>
            <a:off x="484670" y="908720"/>
            <a:ext cx="847286" cy="340228"/>
          </a:xfrm>
          <a:prstGeom prst="rect">
            <a:avLst/>
          </a:prstGeom>
        </p:spPr>
      </p:pic>
    </p:spTree>
    <p:extLst>
      <p:ext uri="{BB962C8B-B14F-4D97-AF65-F5344CB8AC3E}">
        <p14:creationId xmlns:p14="http://schemas.microsoft.com/office/powerpoint/2010/main" val="12696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a:extLst>
              <a:ext uri="{FF2B5EF4-FFF2-40B4-BE49-F238E27FC236}">
                <a16:creationId xmlns:a16="http://schemas.microsoft.com/office/drawing/2014/main" id="{A6C09985-BE82-B3DE-35C4-9BB3B649E28E}"/>
              </a:ext>
            </a:extLst>
          </p:cNvPr>
          <p:cNvSpPr txBox="1">
            <a:spLocks/>
          </p:cNvSpPr>
          <p:nvPr/>
        </p:nvSpPr>
        <p:spPr bwMode="auto">
          <a:xfrm>
            <a:off x="343711" y="286998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该反应为反应前后气体分子数减少的反应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T</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反应可自发进行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则该反应的正反应在低温下可自发进行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rPr>
              <a:t>Δ</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rPr>
              <a:t>H</a:t>
            </a:r>
            <a:r>
              <a:rPr lang="zh-CN" altLang="zh-CN" b="1" u="wavy">
                <a:solidFill>
                  <a:srgbClr val="000000"/>
                </a:solidFill>
                <a:uFill>
                  <a:solidFill>
                    <a:srgbClr val="00B0F0"/>
                  </a:solidFill>
                </a:uFill>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rPr>
              <a:t>0</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升高温度</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平衡常数</a:t>
            </a:r>
            <a:r>
              <a:rPr lang="en-US" altLang="zh-CN" b="1" i="1">
                <a:solidFill>
                  <a:srgbClr val="000000"/>
                </a:solidFill>
                <a:latin typeface="Times New Roman" panose="02020603050405020304" pitchFamily="18" charset="0"/>
                <a:ea typeface="宋体" panose="02010600030101010101" pitchFamily="2" charset="-122"/>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1"/>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平衡向吸热反应方向移动。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2988906"/>
            <a:ext cx="999732" cy="409339"/>
          </a:xfrm>
          <a:prstGeom prst="rect">
            <a:avLst/>
          </a:prstGeom>
        </p:spPr>
      </p:pic>
      <p:pic>
        <p:nvPicPr>
          <p:cNvPr id="8" name="图片 7"/>
          <p:cNvPicPr>
            <a:picLocks noChangeAspect="1"/>
          </p:cNvPicPr>
          <p:nvPr/>
        </p:nvPicPr>
        <p:blipFill>
          <a:blip r:embed="rId3"/>
          <a:stretch>
            <a:fillRect/>
          </a:stretch>
        </p:blipFill>
        <p:spPr>
          <a:xfrm>
            <a:off x="403575" y="2489798"/>
            <a:ext cx="1046020" cy="423292"/>
          </a:xfrm>
          <a:prstGeom prst="rect">
            <a:avLst/>
          </a:prstGeom>
        </p:spPr>
      </p:pic>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232A54A2-1C88-D098-99DC-6A60598C4928}"/>
                  </a:ext>
                </a:extLst>
              </p:cNvPr>
              <p:cNvSpPr>
                <a:spLocks noGrp="1"/>
              </p:cNvSpPr>
              <p:nvPr>
                <p:ph idx="1"/>
              </p:nvPr>
            </p:nvSpPr>
            <p:spPr>
              <a:xfrm>
                <a:off x="360854" y="746120"/>
                <a:ext cx="11485848" cy="1684244"/>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在恒容条件下发生反应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条件下能自发进行；达到平衡后，升高温度，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平衡常数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232A54A2-1C88-D098-99DC-6A60598C4928}"/>
                  </a:ext>
                </a:extLst>
              </p:cNvPr>
              <p:cNvSpPr>
                <a:spLocks noGrp="1" noRot="1" noChangeAspect="1" noMove="1" noResize="1" noEditPoints="1" noAdjustHandles="1" noChangeArrowheads="1" noChangeShapeType="1" noTextEdit="1"/>
              </p:cNvSpPr>
              <p:nvPr>
                <p:ph idx="1"/>
              </p:nvPr>
            </p:nvSpPr>
            <p:spPr>
              <a:xfrm>
                <a:off x="360854" y="746120"/>
                <a:ext cx="11485848" cy="1684244"/>
              </a:xfrm>
              <a:blipFill>
                <a:blip r:embed="rId4"/>
                <a:stretch>
                  <a:fillRect l="-796" r="-849" b="-6137"/>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81A77E88-AEE0-BFA9-EBD3-AEBC3E716FBC}"/>
              </a:ext>
            </a:extLst>
          </p:cNvPr>
          <p:cNvSpPr txBox="1"/>
          <p:nvPr/>
        </p:nvSpPr>
        <p:spPr>
          <a:xfrm>
            <a:off x="1431670" y="2362180"/>
            <a:ext cx="6096000" cy="576248"/>
          </a:xfrm>
          <a:prstGeom prst="rect">
            <a:avLst/>
          </a:prstGeom>
          <a:noFill/>
        </p:spPr>
        <p:txBody>
          <a:bodyPr wrap="square">
            <a:spAutoFit/>
          </a:bodyPr>
          <a:lstStyle/>
          <a:p>
            <a:pPr>
              <a:lnSpc>
                <a:spcPct val="150000"/>
              </a:lnSpc>
            </a:pP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低温</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减小</a:t>
            </a:r>
            <a:endParaRPr lang="zh-CN" altLang="en-US"/>
          </a:p>
        </p:txBody>
      </p:sp>
      <p:pic>
        <p:nvPicPr>
          <p:cNvPr id="9" name="箭头右下.eps" descr="id:2147494077;FounderCES">
            <a:extLst>
              <a:ext uri="{FF2B5EF4-FFF2-40B4-BE49-F238E27FC236}">
                <a16:creationId xmlns:a16="http://schemas.microsoft.com/office/drawing/2014/main" id="{A862339C-30E3-BCC8-F5D3-78E1722E557A}"/>
              </a:ext>
            </a:extLst>
          </p:cNvPr>
          <p:cNvPicPr>
            <a:picLocks noChangeAspect="1"/>
          </p:cNvPicPr>
          <p:nvPr/>
        </p:nvPicPr>
        <p:blipFill>
          <a:blip r:embed="rId5"/>
          <a:stretch>
            <a:fillRect/>
          </a:stretch>
        </p:blipFill>
        <p:spPr>
          <a:xfrm>
            <a:off x="982638" y="4554488"/>
            <a:ext cx="518630" cy="409340"/>
          </a:xfrm>
          <a:prstGeom prst="rect">
            <a:avLst/>
          </a:prstGeom>
        </p:spPr>
      </p:pic>
    </p:spTree>
    <p:extLst>
      <p:ext uri="{BB962C8B-B14F-4D97-AF65-F5344CB8AC3E}">
        <p14:creationId xmlns:p14="http://schemas.microsoft.com/office/powerpoint/2010/main" val="419732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4F5400DC-7F7B-03E2-F238-E27E3AE300D6}"/>
              </a:ext>
            </a:extLst>
          </p:cNvPr>
          <p:cNvSpPr>
            <a:spLocks noGrp="1"/>
          </p:cNvSpPr>
          <p:nvPr>
            <p:ph idx="1"/>
          </p:nvPr>
        </p:nvSpPr>
        <p:spPr>
          <a:xfrm>
            <a:off x="360854" y="746120"/>
            <a:ext cx="11485848" cy="175432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恒容密闭容器中充入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合成氨，测得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的转化率与温度的关系如图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所示。则温度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温度下，合成氨反应的平衡常数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位有效数字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ht40.jpg" descr="id:2147494056;FounderCES">
            <a:extLst>
              <a:ext uri="{FF2B5EF4-FFF2-40B4-BE49-F238E27FC236}">
                <a16:creationId xmlns:a16="http://schemas.microsoft.com/office/drawing/2014/main" id="{5BECF60B-EFF5-A260-130B-C84831AA8C62}"/>
              </a:ext>
            </a:extLst>
          </p:cNvPr>
          <p:cNvPicPr>
            <a:picLocks noChangeAspect="1"/>
          </p:cNvPicPr>
          <p:nvPr/>
        </p:nvPicPr>
        <p:blipFill>
          <a:blip r:embed="rId2"/>
          <a:stretch>
            <a:fillRect/>
          </a:stretch>
        </p:blipFill>
        <p:spPr>
          <a:xfrm>
            <a:off x="4124166" y="2569109"/>
            <a:ext cx="3942080" cy="2353945"/>
          </a:xfrm>
          <a:prstGeom prst="rect">
            <a:avLst/>
          </a:prstGeom>
        </p:spPr>
      </p:pic>
      <p:sp>
        <p:nvSpPr>
          <p:cNvPr id="8" name="文本框 7">
            <a:extLst>
              <a:ext uri="{FF2B5EF4-FFF2-40B4-BE49-F238E27FC236}">
                <a16:creationId xmlns:a16="http://schemas.microsoft.com/office/drawing/2014/main" id="{3D68D420-FEB0-E055-0CA0-8B9ADB32B2E3}"/>
              </a:ext>
            </a:extLst>
          </p:cNvPr>
          <p:cNvSpPr txBox="1"/>
          <p:nvPr/>
        </p:nvSpPr>
        <p:spPr>
          <a:xfrm>
            <a:off x="5978373" y="4940984"/>
            <a:ext cx="648072"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403575" y="5606777"/>
            <a:ext cx="1046020" cy="423292"/>
          </a:xfrm>
          <a:prstGeom prst="rect">
            <a:avLst/>
          </a:prstGeom>
        </p:spPr>
      </p:pic>
      <p:sp>
        <p:nvSpPr>
          <p:cNvPr id="11" name="文本框 10">
            <a:extLst>
              <a:ext uri="{FF2B5EF4-FFF2-40B4-BE49-F238E27FC236}">
                <a16:creationId xmlns:a16="http://schemas.microsoft.com/office/drawing/2014/main" id="{BFA0E70B-64C4-F752-31D4-A1317AB2CC7E}"/>
              </a:ext>
            </a:extLst>
          </p:cNvPr>
          <p:cNvSpPr txBox="1"/>
          <p:nvPr/>
        </p:nvSpPr>
        <p:spPr>
          <a:xfrm>
            <a:off x="1449595" y="5480900"/>
            <a:ext cx="6096000" cy="576248"/>
          </a:xfrm>
          <a:prstGeom prst="rect">
            <a:avLst/>
          </a:prstGeom>
          <a:noFill/>
        </p:spPr>
        <p:txBody>
          <a:bodyPr wrap="square">
            <a:spAutoFit/>
          </a:bodyPr>
          <a:lstStyle/>
          <a:p>
            <a:pPr>
              <a:lnSpc>
                <a:spcPct val="150000"/>
              </a:lnSpc>
            </a:pPr>
            <a:r>
              <a:rPr lang="zh-CN" altLang="zh-CN" sz="2400" b="1">
                <a:solidFill>
                  <a:srgbClr val="000000"/>
                </a:solidFill>
                <a:effectLst/>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effectLst/>
                <a:latin typeface="Times New Roman" panose="02020603050405020304" pitchFamily="18" charset="0"/>
                <a:ea typeface="宋体" panose="02010600030101010101" pitchFamily="2" charset="-122"/>
              </a:rPr>
              <a:t>8.33</a:t>
            </a:r>
            <a:endParaRPr lang="zh-CN" altLang="en-US"/>
          </a:p>
        </p:txBody>
      </p:sp>
    </p:spTree>
    <p:extLst>
      <p:ext uri="{BB962C8B-B14F-4D97-AF65-F5344CB8AC3E}">
        <p14:creationId xmlns:p14="http://schemas.microsoft.com/office/powerpoint/2010/main" val="253949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a:extLst>
                  <a:ext uri="{FF2B5EF4-FFF2-40B4-BE49-F238E27FC236}">
                    <a16:creationId xmlns:a16="http://schemas.microsoft.com/office/drawing/2014/main" id="{C2FD8623-3264-F16B-02DD-C7726FC473A9}"/>
                  </a:ext>
                </a:extLst>
              </p:cNvPr>
              <p:cNvSpPr>
                <a:spLocks noGrp="1"/>
              </p:cNvSpPr>
              <p:nvPr>
                <p:ph idx="1"/>
              </p:nvPr>
            </p:nvSpPr>
            <p:spPr>
              <a:xfrm>
                <a:off x="360854" y="746120"/>
                <a:ext cx="11485848" cy="5007909"/>
              </a:xfrm>
            </p:spPr>
            <p:txBody>
              <a:bodyPr/>
              <a:lstStyle/>
              <a:p>
                <a:pPr hangingPunct="0">
                  <a:tabLst>
                    <a:tab pos="3944938" algn="l"/>
                    <a:tab pos="5737225" algn="l"/>
                    <a:tab pos="7531100"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温度下反应先达到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3944938" algn="l"/>
                    <a:tab pos="5737225" algn="l"/>
                    <a:tab pos="7531100"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氮气的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平衡转化率为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3944938" algn="l"/>
                    <a:tab pos="5737225" algn="l"/>
                    <a:tab pos="7531100"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转化的物质的量为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列三段式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944938" algn="l"/>
                    <a:tab pos="5737225" algn="l"/>
                    <a:tab pos="753110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944938" algn="l"/>
                    <a:tab pos="5737225" algn="l"/>
                    <a:tab pos="753110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944938" algn="l"/>
                    <a:tab pos="5737225" algn="l"/>
                    <a:tab pos="753110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944938" algn="l"/>
                    <a:tab pos="5737225" algn="l"/>
                    <a:tab pos="753110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944938" algn="l"/>
                    <a:tab pos="5737225" algn="l"/>
                    <a:tab pos="753110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合成氨反应的平衡常数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8.33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a:extLst>
                  <a:ext uri="{FF2B5EF4-FFF2-40B4-BE49-F238E27FC236}">
                    <a16:creationId xmlns:a16="http://schemas.microsoft.com/office/drawing/2014/main" id="{C2FD8623-3264-F16B-02DD-C7726FC473A9}"/>
                  </a:ext>
                </a:extLst>
              </p:cNvPr>
              <p:cNvSpPr>
                <a:spLocks noGrp="1" noRot="1" noChangeAspect="1" noMove="1" noResize="1" noEditPoints="1" noAdjustHandles="1" noChangeArrowheads="1" noChangeShapeType="1" noTextEdit="1"/>
              </p:cNvSpPr>
              <p:nvPr>
                <p:ph idx="1"/>
              </p:nvPr>
            </p:nvSpPr>
            <p:spPr>
              <a:xfrm>
                <a:off x="360854" y="746120"/>
                <a:ext cx="11485848" cy="5007909"/>
              </a:xfrm>
              <a:blipFill>
                <a:blip r:embed="rId2"/>
                <a:stretch>
                  <a:fillRect l="-796"/>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60854" y="863607"/>
            <a:ext cx="999732" cy="409339"/>
          </a:xfrm>
          <a:prstGeom prst="rect">
            <a:avLst/>
          </a:prstGeom>
        </p:spPr>
      </p:pic>
      <p:pic>
        <p:nvPicPr>
          <p:cNvPr id="2" name="wht40.jpg" descr="id:2147494056;FounderCES">
            <a:extLst>
              <a:ext uri="{FF2B5EF4-FFF2-40B4-BE49-F238E27FC236}">
                <a16:creationId xmlns:a16="http://schemas.microsoft.com/office/drawing/2014/main" id="{E96A5218-CFBF-D850-2FBA-4131533C894B}"/>
              </a:ext>
            </a:extLst>
          </p:cNvPr>
          <p:cNvPicPr>
            <a:picLocks noChangeAspect="1"/>
          </p:cNvPicPr>
          <p:nvPr/>
        </p:nvPicPr>
        <p:blipFill>
          <a:blip r:embed="rId4"/>
          <a:stretch>
            <a:fillRect/>
          </a:stretch>
        </p:blipFill>
        <p:spPr>
          <a:xfrm>
            <a:off x="8543478" y="863607"/>
            <a:ext cx="3222000" cy="1923962"/>
          </a:xfrm>
          <a:prstGeom prst="rect">
            <a:avLst/>
          </a:prstGeom>
        </p:spPr>
      </p:pic>
      <p:sp>
        <p:nvSpPr>
          <p:cNvPr id="4" name="文本框 3">
            <a:extLst>
              <a:ext uri="{FF2B5EF4-FFF2-40B4-BE49-F238E27FC236}">
                <a16:creationId xmlns:a16="http://schemas.microsoft.com/office/drawing/2014/main" id="{D412B520-F6B5-95F3-264C-2131D2407C88}"/>
              </a:ext>
            </a:extLst>
          </p:cNvPr>
          <p:cNvSpPr txBox="1"/>
          <p:nvPr/>
        </p:nvSpPr>
        <p:spPr>
          <a:xfrm>
            <a:off x="10045594" y="2852752"/>
            <a:ext cx="648072"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173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1A2C721-138E-4179-7329-8F0AC9A76962}"/>
              </a:ext>
            </a:extLst>
          </p:cNvPr>
          <p:cNvSpPr>
            <a:spLocks noGrp="1"/>
          </p:cNvSpPr>
          <p:nvPr>
            <p:ph idx="1"/>
          </p:nvPr>
        </p:nvSpPr>
        <p:spPr>
          <a:xfrm>
            <a:off x="360854" y="746120"/>
            <a:ext cx="8110616" cy="3346237"/>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一定温度下，在容积可变的密闭容器中充入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合成氨，相同时间内，测得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体积分数与压强的关系如图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体积分数急剧降低的原因可能是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平衡向左移动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反应速率降低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氨已液化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t41.jpg" descr="id:2147494063;FounderCES">
            <a:extLst>
              <a:ext uri="{FF2B5EF4-FFF2-40B4-BE49-F238E27FC236}">
                <a16:creationId xmlns:a16="http://schemas.microsoft.com/office/drawing/2014/main" id="{1771AF3F-9152-1C99-5344-8F39C50A32DC}"/>
              </a:ext>
            </a:extLst>
          </p:cNvPr>
          <p:cNvPicPr>
            <a:picLocks noChangeAspect="1"/>
          </p:cNvPicPr>
          <p:nvPr/>
        </p:nvPicPr>
        <p:blipFill>
          <a:blip r:embed="rId2"/>
          <a:stretch>
            <a:fillRect/>
          </a:stretch>
        </p:blipFill>
        <p:spPr>
          <a:xfrm>
            <a:off x="8678350" y="920120"/>
            <a:ext cx="3168352" cy="1908107"/>
          </a:xfrm>
          <a:prstGeom prst="rect">
            <a:avLst/>
          </a:prstGeom>
        </p:spPr>
      </p:pic>
      <p:sp>
        <p:nvSpPr>
          <p:cNvPr id="5" name="文本框 4">
            <a:extLst>
              <a:ext uri="{FF2B5EF4-FFF2-40B4-BE49-F238E27FC236}">
                <a16:creationId xmlns:a16="http://schemas.microsoft.com/office/drawing/2014/main" id="{A743E4DA-FE7B-CE44-A46A-F0B70E1DAD41}"/>
              </a:ext>
            </a:extLst>
          </p:cNvPr>
          <p:cNvSpPr txBox="1"/>
          <p:nvPr/>
        </p:nvSpPr>
        <p:spPr>
          <a:xfrm>
            <a:off x="9695606" y="2802937"/>
            <a:ext cx="1397371" cy="646331"/>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708FF189-1590-C924-702E-445CE781DF60}"/>
              </a:ext>
            </a:extLst>
          </p:cNvPr>
          <p:cNvPicPr>
            <a:picLocks noChangeAspect="1"/>
          </p:cNvPicPr>
          <p:nvPr/>
        </p:nvPicPr>
        <p:blipFill>
          <a:blip r:embed="rId3"/>
          <a:stretch>
            <a:fillRect/>
          </a:stretch>
        </p:blipFill>
        <p:spPr>
          <a:xfrm>
            <a:off x="403575" y="4703394"/>
            <a:ext cx="1046020" cy="423292"/>
          </a:xfrm>
          <a:prstGeom prst="rect">
            <a:avLst/>
          </a:prstGeom>
        </p:spPr>
      </p:pic>
      <p:sp>
        <p:nvSpPr>
          <p:cNvPr id="8" name="文本框 7">
            <a:extLst>
              <a:ext uri="{FF2B5EF4-FFF2-40B4-BE49-F238E27FC236}">
                <a16:creationId xmlns:a16="http://schemas.microsoft.com/office/drawing/2014/main" id="{43C0C2EE-E9BE-21F6-5970-D9950B1A6A8B}"/>
              </a:ext>
            </a:extLst>
          </p:cNvPr>
          <p:cNvSpPr txBox="1"/>
          <p:nvPr/>
        </p:nvSpPr>
        <p:spPr>
          <a:xfrm>
            <a:off x="1342678" y="4577225"/>
            <a:ext cx="504056" cy="579967"/>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sp>
        <p:nvSpPr>
          <p:cNvPr id="9" name="内容占位符 1">
            <a:extLst>
              <a:ext uri="{FF2B5EF4-FFF2-40B4-BE49-F238E27FC236}">
                <a16:creationId xmlns:a16="http://schemas.microsoft.com/office/drawing/2014/main" id="{FF805711-059B-9991-32A7-25796D3769A1}"/>
              </a:ext>
            </a:extLst>
          </p:cNvPr>
          <p:cNvSpPr txBox="1">
            <a:spLocks/>
          </p:cNvSpPr>
          <p:nvPr/>
        </p:nvSpPr>
        <p:spPr bwMode="auto">
          <a:xfrm>
            <a:off x="360854"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体积分数急剧减小的主要原因可能是压强过大使氨液化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22EB17FA-2583-7A11-0358-2AC7BB2CD731}"/>
              </a:ext>
            </a:extLst>
          </p:cNvPr>
          <p:cNvPicPr>
            <a:picLocks noChangeAspect="1"/>
          </p:cNvPicPr>
          <p:nvPr/>
        </p:nvPicPr>
        <p:blipFill>
          <a:blip r:embed="rId4"/>
          <a:stretch>
            <a:fillRect/>
          </a:stretch>
        </p:blipFill>
        <p:spPr>
          <a:xfrm>
            <a:off x="360854" y="5233640"/>
            <a:ext cx="999732" cy="409339"/>
          </a:xfrm>
          <a:prstGeom prst="rect">
            <a:avLst/>
          </a:prstGeom>
        </p:spPr>
      </p:pic>
    </p:spTree>
    <p:extLst>
      <p:ext uri="{BB962C8B-B14F-4D97-AF65-F5344CB8AC3E}">
        <p14:creationId xmlns:p14="http://schemas.microsoft.com/office/powerpoint/2010/main" val="24374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A6553-1791-3068-13A7-5398332A9BE0}"/>
            </a:ext>
          </a:extLst>
        </p:cNvPr>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351554" y="1107284"/>
            <a:ext cx="11495147" cy="4193924"/>
          </a:xfrm>
          <a:prstGeom prst="rect">
            <a:avLst/>
          </a:prstGeom>
        </p:spPr>
      </p:pic>
      <p:sp>
        <p:nvSpPr>
          <p:cNvPr id="12" name="内容占位符 2">
            <a:extLst>
              <a:ext uri="{FF2B5EF4-FFF2-40B4-BE49-F238E27FC236}">
                <a16:creationId xmlns:a16="http://schemas.microsoft.com/office/drawing/2014/main" id="{EFE945FF-86A2-6839-0692-151E0145AB9E}"/>
              </a:ext>
            </a:extLst>
          </p:cNvPr>
          <p:cNvSpPr txBox="1">
            <a:spLocks/>
          </p:cNvSpPr>
          <p:nvPr/>
        </p:nvSpPr>
        <p:spPr bwMode="auto">
          <a:xfrm>
            <a:off x="2194607" y="1052552"/>
            <a:ext cx="927430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解答本题的思维流程</a:t>
            </a:r>
            <a:endParaRPr lang="zh-CN" altLang="en-US"/>
          </a:p>
        </p:txBody>
      </p:sp>
      <p:pic>
        <p:nvPicPr>
          <p:cNvPr id="13" name="关键提醒.EPS" descr="id:2147494091;FounderCES">
            <a:extLst>
              <a:ext uri="{FF2B5EF4-FFF2-40B4-BE49-F238E27FC236}">
                <a16:creationId xmlns:a16="http://schemas.microsoft.com/office/drawing/2014/main" id="{4136ED76-6881-E559-0724-EBC3BC3B7025}"/>
              </a:ext>
            </a:extLst>
          </p:cNvPr>
          <p:cNvPicPr>
            <a:picLocks noChangeAspect="1"/>
          </p:cNvPicPr>
          <p:nvPr/>
        </p:nvPicPr>
        <p:blipFill>
          <a:blip r:embed="rId3"/>
          <a:stretch>
            <a:fillRect/>
          </a:stretch>
        </p:blipFill>
        <p:spPr>
          <a:xfrm>
            <a:off x="451773" y="1205532"/>
            <a:ext cx="1755001" cy="346403"/>
          </a:xfrm>
          <a:prstGeom prst="rect">
            <a:avLst/>
          </a:prstGeom>
        </p:spPr>
      </p:pic>
      <p:graphicFrame>
        <p:nvGraphicFramePr>
          <p:cNvPr id="16" name="表格 15">
            <a:extLst>
              <a:ext uri="{FF2B5EF4-FFF2-40B4-BE49-F238E27FC236}">
                <a16:creationId xmlns:a16="http://schemas.microsoft.com/office/drawing/2014/main" id="{31AAFBBA-7235-9EDA-7B81-9E68AE88B41D}"/>
              </a:ext>
            </a:extLst>
          </p:cNvPr>
          <p:cNvGraphicFramePr>
            <a:graphicFrameLocks noGrp="1"/>
          </p:cNvGraphicFramePr>
          <p:nvPr>
            <p:extLst>
              <p:ext uri="{D42A27DB-BD31-4B8C-83A1-F6EECF244321}">
                <p14:modId xmlns:p14="http://schemas.microsoft.com/office/powerpoint/2010/main" val="3342598386"/>
              </p:ext>
            </p:extLst>
          </p:nvPr>
        </p:nvGraphicFramePr>
        <p:xfrm>
          <a:off x="451774" y="1700809"/>
          <a:ext cx="11332064" cy="3372692"/>
        </p:xfrm>
        <a:graphic>
          <a:graphicData uri="http://schemas.openxmlformats.org/drawingml/2006/table">
            <a:tbl>
              <a:tblPr firstRow="1" firstCol="1" bandRow="1"/>
              <a:tblGrid>
                <a:gridCol w="1755000">
                  <a:extLst>
                    <a:ext uri="{9D8B030D-6E8A-4147-A177-3AD203B41FA5}">
                      <a16:colId xmlns:a16="http://schemas.microsoft.com/office/drawing/2014/main" val="3836508869"/>
                    </a:ext>
                  </a:extLst>
                </a:gridCol>
                <a:gridCol w="9577064">
                  <a:extLst>
                    <a:ext uri="{9D8B030D-6E8A-4147-A177-3AD203B41FA5}">
                      <a16:colId xmlns:a16="http://schemas.microsoft.com/office/drawing/2014/main" val="1565256418"/>
                    </a:ext>
                  </a:extLst>
                </a:gridCol>
              </a:tblGrid>
              <a:tr h="965490">
                <a:tc>
                  <a:txBody>
                    <a:bodyPr/>
                    <a:lstStyle/>
                    <a:p>
                      <a:pPr algn="ctr" hangingPunct="0">
                        <a:lnSpc>
                          <a:spcPct val="150000"/>
                        </a:lnSpc>
                        <a:buNone/>
                      </a:pPr>
                      <a:r>
                        <a:rPr lang="zh-CN"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提取关键</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点</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(1)</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有利于提高反应速率；</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p>
                      <a:pPr algn="just" hangingPunct="0">
                        <a:lnSpc>
                          <a:spcPct val="150000"/>
                        </a:lnSpc>
                        <a:buNone/>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(2)</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有利于提高平衡转化率；</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p>
                      <a:pPr algn="just" hangingPunct="0">
                        <a:lnSpc>
                          <a:spcPct val="150000"/>
                        </a:lnSpc>
                        <a:buNone/>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(3)</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需要不断分离出氨的原因</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7150" marR="5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136682251"/>
                  </a:ext>
                </a:extLst>
              </a:tr>
              <a:tr h="637266">
                <a:tc>
                  <a:txBody>
                    <a:bodyPr/>
                    <a:lstStyle/>
                    <a:p>
                      <a:pPr algn="ctr" hangingPunct="0">
                        <a:lnSpc>
                          <a:spcPct val="150000"/>
                        </a:lnSpc>
                        <a:buNone/>
                      </a:pPr>
                      <a:r>
                        <a:rPr lang="zh-CN"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转化知识</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点</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(1)</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化学反应进行方向的判断；</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p>
                      <a:pPr algn="just" hangingPunct="0">
                        <a:lnSpc>
                          <a:spcPct val="150000"/>
                        </a:lnSpc>
                        <a:buNone/>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(2)</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影响化学反应速率和影响化学平衡的因素</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7150" marR="5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661023265"/>
                  </a:ext>
                </a:extLst>
              </a:tr>
              <a:tr h="629492">
                <a:tc>
                  <a:txBody>
                    <a:bodyPr/>
                    <a:lstStyle/>
                    <a:p>
                      <a:pPr algn="ctr" hangingPunct="0">
                        <a:lnSpc>
                          <a:spcPct val="150000"/>
                        </a:lnSpc>
                        <a:buNone/>
                      </a:pPr>
                      <a:r>
                        <a:rPr lang="zh-CN"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排除障碍</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点</a:t>
                      </a:r>
                      <a:endParaRPr lang="zh-CN" sz="105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spc="-100" baseline="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解决化学反应的调控问题时，应从速率和平衡两个角度综合考虑影响因素</a:t>
                      </a:r>
                      <a:endParaRPr lang="zh-CN" sz="1050" spc="-100" baseline="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7150" marR="5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053365077"/>
                  </a:ext>
                </a:extLst>
              </a:tr>
            </a:tbl>
          </a:graphicData>
        </a:graphic>
      </p:graphicFrame>
    </p:spTree>
    <p:extLst>
      <p:ext uri="{BB962C8B-B14F-4D97-AF65-F5344CB8AC3E}">
        <p14:creationId xmlns:p14="http://schemas.microsoft.com/office/powerpoint/2010/main" val="4042345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9D55E53-6039-1C58-460B-BF3265A9285D}"/>
              </a:ext>
            </a:extLst>
          </p:cNvPr>
          <p:cNvSpPr>
            <a:spLocks noGrp="1"/>
          </p:cNvSpPr>
          <p:nvPr>
            <p:ph idx="1"/>
          </p:nvPr>
        </p:nvSpPr>
        <p:spPr>
          <a:xfrm>
            <a:off x="360854" y="1600752"/>
            <a:ext cx="11485848" cy="4524315"/>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化学反应历程与能量变化的图像分析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历程</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在无催化剂</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的情况下</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highlight>
                  <a:srgbClr val="FFFF00"/>
                </a:highlight>
                <a:latin typeface="Times New Roman" panose="02020603050405020304" pitchFamily="18" charset="0"/>
                <a:ea typeface="宋体" panose="02010600030101010101" pitchFamily="2" charset="-122"/>
              </a:rPr>
              <a:t> E</a:t>
            </a:r>
            <a:r>
              <a:rPr lang="en-US" altLang="zh-CN" b="1" spc="-100" baseline="-25000">
                <a:solidFill>
                  <a:srgbClr val="000000"/>
                </a:solidFill>
                <a:highlight>
                  <a:srgbClr val="FFFF00"/>
                </a:highlight>
                <a:latin typeface="Times New Roman" panose="02020603050405020304" pitchFamily="18" charset="0"/>
                <a:ea typeface="宋体" panose="02010600030101010101" pitchFamily="2" charset="-122"/>
              </a:rPr>
              <a:t>1</a:t>
            </a:r>
            <a:r>
              <a:rPr lang="zh-CN" altLang="zh-CN"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为正反应</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的活化能，</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为</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逆反应</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r>
            <a:b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b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活化能，</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rPr>
              <a:t>1</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为此反应的焓变</a:t>
            </a:r>
            <a:r>
              <a:rPr lang="en-US" altLang="zh-CN" b="1">
                <a:solidFill>
                  <a:srgbClr val="000000"/>
                </a:solidFill>
                <a:highlight>
                  <a:srgbClr val="FFFF00"/>
                </a:highlight>
                <a:latin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H</a:t>
            </a:r>
            <a:r>
              <a:rPr lang="en-US" altLang="zh-CN" b="1">
                <a:solidFill>
                  <a:srgbClr val="000000"/>
                </a:solidFill>
                <a:highlight>
                  <a:srgbClr val="FFFF00"/>
                </a:highlight>
                <a:latin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有催化剂时，总反应分成了两个反应步骤，反应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，产物为总反应的中间产物，反应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为放热反应，总反应为放热反应。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催化剂的作用：降低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，但不影响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，反应是放热反应还是吸热反应取决于始态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能量和终态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能量的相对大小。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情境通.EPS" descr="id:2147492999;FounderCES">
            <a:extLst>
              <a:ext uri="{FF2B5EF4-FFF2-40B4-BE49-F238E27FC236}">
                <a16:creationId xmlns:a16="http://schemas.microsoft.com/office/drawing/2014/main" id="{D1473F20-1612-EB56-2BDB-70D336D4A83C}"/>
              </a:ext>
            </a:extLst>
          </p:cNvPr>
          <p:cNvPicPr>
            <a:picLocks noChangeAspect="1"/>
          </p:cNvPicPr>
          <p:nvPr/>
        </p:nvPicPr>
        <p:blipFill>
          <a:blip r:embed="rId2"/>
          <a:stretch>
            <a:fillRect/>
          </a:stretch>
        </p:blipFill>
        <p:spPr>
          <a:xfrm>
            <a:off x="3286894" y="864691"/>
            <a:ext cx="5616624" cy="569114"/>
          </a:xfrm>
          <a:prstGeom prst="rect">
            <a:avLst/>
          </a:prstGeom>
        </p:spPr>
      </p:pic>
      <p:pic>
        <p:nvPicPr>
          <p:cNvPr id="4" name="情境1.EPS" descr="id:2147493006;FounderCES">
            <a:extLst>
              <a:ext uri="{FF2B5EF4-FFF2-40B4-BE49-F238E27FC236}">
                <a16:creationId xmlns:a16="http://schemas.microsoft.com/office/drawing/2014/main" id="{C588C59F-4688-B291-EE26-E0F2CDA23D74}"/>
              </a:ext>
            </a:extLst>
          </p:cNvPr>
          <p:cNvPicPr>
            <a:picLocks noChangeAspect="1"/>
          </p:cNvPicPr>
          <p:nvPr/>
        </p:nvPicPr>
        <p:blipFill>
          <a:blip r:embed="rId3"/>
          <a:stretch>
            <a:fillRect/>
          </a:stretch>
        </p:blipFill>
        <p:spPr>
          <a:xfrm>
            <a:off x="359198" y="1779063"/>
            <a:ext cx="952500" cy="334537"/>
          </a:xfrm>
          <a:prstGeom prst="rect">
            <a:avLst/>
          </a:prstGeom>
        </p:spPr>
      </p:pic>
      <p:pic>
        <p:nvPicPr>
          <p:cNvPr id="3" name="cx503.jpg" descr="id:2147494128;FounderCES">
            <a:extLst>
              <a:ext uri="{FF2B5EF4-FFF2-40B4-BE49-F238E27FC236}">
                <a16:creationId xmlns:a16="http://schemas.microsoft.com/office/drawing/2014/main" id="{D413CBCA-904B-CA6D-2320-D84148AECB10}"/>
              </a:ext>
            </a:extLst>
          </p:cNvPr>
          <p:cNvPicPr>
            <a:picLocks noChangeAspect="1"/>
          </p:cNvPicPr>
          <p:nvPr/>
        </p:nvPicPr>
        <p:blipFill>
          <a:blip r:embed="rId4"/>
          <a:stretch>
            <a:fillRect/>
          </a:stretch>
        </p:blipFill>
        <p:spPr>
          <a:xfrm>
            <a:off x="8903518" y="2204864"/>
            <a:ext cx="2880320" cy="2184877"/>
          </a:xfrm>
          <a:prstGeom prst="rect">
            <a:avLst/>
          </a:prstGeom>
        </p:spPr>
      </p:pic>
    </p:spTree>
    <p:extLst>
      <p:ext uri="{BB962C8B-B14F-4D97-AF65-F5344CB8AC3E}">
        <p14:creationId xmlns:p14="http://schemas.microsoft.com/office/powerpoint/2010/main" val="2461158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7782FA9-EBF8-BF56-0135-45B772CA8D3D}"/>
              </a:ext>
            </a:extLst>
          </p:cNvPr>
          <p:cNvSpPr>
            <a:spLocks noGrp="1"/>
          </p:cNvSpPr>
          <p:nvPr>
            <p:ph idx="1"/>
          </p:nvPr>
        </p:nvSpPr>
        <p:spPr>
          <a:xfrm>
            <a:off x="360854" y="746120"/>
            <a:ext cx="11485848" cy="5632311"/>
          </a:xfrm>
        </p:spPr>
        <p:txBody>
          <a:bodyPr/>
          <a:lstStyle/>
          <a:p>
            <a:pPr hangingPunct="0"/>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反应过程图像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反应过程图像，位于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的物质一般是催化剂或中间体，如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⑤⑥⑦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的物质为反应物，如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的物质为生成物，如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图像三</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能垒图像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gn="just"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能垒图像分析方法与</a:t>
            </a:r>
            <a:r>
              <a:rPr lang="zh-CN"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能量</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历程</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图像分析方法是类似的，能垒图像清晰地展示</a:t>
            </a:r>
            <a:r>
              <a:rPr lang="zh-CN" alt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出了反应历程中物质的变化和能量的变化，能垒</a:t>
            </a:r>
            <a:r>
              <a:rPr lang="en-US" altLang="zh-CN"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spc="-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即活化能</a:t>
            </a:r>
            <a:r>
              <a:rPr lang="en-US" altLang="zh-CN"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最大的步骤即为决速步。</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504.jpg" descr="id:2147494135;FounderCES">
            <a:extLst>
              <a:ext uri="{FF2B5EF4-FFF2-40B4-BE49-F238E27FC236}">
                <a16:creationId xmlns:a16="http://schemas.microsoft.com/office/drawing/2014/main" id="{3476FB54-E596-4BC7-3908-27CDD6C2760B}"/>
              </a:ext>
            </a:extLst>
          </p:cNvPr>
          <p:cNvPicPr>
            <a:picLocks noChangeAspect="1"/>
          </p:cNvPicPr>
          <p:nvPr/>
        </p:nvPicPr>
        <p:blipFill>
          <a:blip r:embed="rId2"/>
          <a:stretch>
            <a:fillRect/>
          </a:stretch>
        </p:blipFill>
        <p:spPr>
          <a:xfrm>
            <a:off x="4943078" y="1322838"/>
            <a:ext cx="2160240" cy="1696790"/>
          </a:xfrm>
          <a:prstGeom prst="rect">
            <a:avLst/>
          </a:prstGeom>
        </p:spPr>
      </p:pic>
    </p:spTree>
    <p:extLst>
      <p:ext uri="{BB962C8B-B14F-4D97-AF65-F5344CB8AC3E}">
        <p14:creationId xmlns:p14="http://schemas.microsoft.com/office/powerpoint/2010/main" val="2853766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00EB2-D788-69A1-B6D2-AE7FD7E9996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32BC1EA5-31CF-8A96-CD95-1AB7FB90EE45}"/>
                  </a:ext>
                </a:extLst>
              </p:cNvPr>
              <p:cNvSpPr>
                <a:spLocks noGrp="1"/>
              </p:cNvSpPr>
              <p:nvPr>
                <p:ph idx="1"/>
              </p:nvPr>
            </p:nvSpPr>
            <p:spPr>
              <a:xfrm>
                <a:off x="360854" y="746120"/>
                <a:ext cx="11485848" cy="5170646"/>
              </a:xfrm>
            </p:spPr>
            <p:txBody>
              <a:bodyPr/>
              <a:lstStyle/>
              <a:p>
                <a:pPr hangingPunct="0"/>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河南部分学校高二第一次质量检测</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我国提出争取在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年前实现碳达峰、</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2060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年前实现碳中和，这对于改善环境、实现绿色发展至关重要。将</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转化为清洁能源是实现碳中和最直接有效的方法。</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制取</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，其反应体系中，主要发生反应的热化学方程式如下：</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sz="22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164.7 kJ</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sz="22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41.2 kJ</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247.1 kJ</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利用上述反应计算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随温度的变化，若</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反应自发，则该反应一般在</a:t>
                </a:r>
                <a:r>
                  <a:rPr lang="zh-CN" altLang="zh-CN" sz="22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低温</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任何温度</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下能自发进行。</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32BC1EA5-31CF-8A96-CD95-1AB7FB90EE45}"/>
                  </a:ext>
                </a:extLst>
              </p:cNvPr>
              <p:cNvSpPr>
                <a:spLocks noGrp="1" noRot="1" noChangeAspect="1" noMove="1" noResize="1" noEditPoints="1" noAdjustHandles="1" noChangeArrowheads="1" noChangeShapeType="1" noTextEdit="1"/>
              </p:cNvSpPr>
              <p:nvPr>
                <p:ph idx="1"/>
              </p:nvPr>
            </p:nvSpPr>
            <p:spPr>
              <a:xfrm>
                <a:off x="360854" y="746120"/>
                <a:ext cx="11485848" cy="5170646"/>
              </a:xfrm>
              <a:blipFill>
                <a:blip r:embed="rId2"/>
                <a:stretch>
                  <a:fillRect l="-690" r="-690"/>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459ABC2F-3B81-41A8-0F4A-556E08FA715D}"/>
              </a:ext>
            </a:extLst>
          </p:cNvPr>
          <p:cNvPicPr>
            <a:picLocks noChangeAspect="1"/>
          </p:cNvPicPr>
          <p:nvPr/>
        </p:nvPicPr>
        <p:blipFill>
          <a:blip r:embed="rId3"/>
          <a:stretch>
            <a:fillRect/>
          </a:stretch>
        </p:blipFill>
        <p:spPr>
          <a:xfrm>
            <a:off x="430470" y="874209"/>
            <a:ext cx="1080524" cy="365304"/>
          </a:xfrm>
          <a:prstGeom prst="rect">
            <a:avLst/>
          </a:prstGeom>
        </p:spPr>
      </p:pic>
      <p:pic>
        <p:nvPicPr>
          <p:cNvPr id="2" name="图片 1">
            <a:extLst>
              <a:ext uri="{FF2B5EF4-FFF2-40B4-BE49-F238E27FC236}">
                <a16:creationId xmlns:a16="http://schemas.microsoft.com/office/drawing/2014/main" id="{B4B55768-02C8-1379-5895-54648714773D}"/>
              </a:ext>
            </a:extLst>
          </p:cNvPr>
          <p:cNvPicPr>
            <a:picLocks noChangeAspect="1"/>
          </p:cNvPicPr>
          <p:nvPr/>
        </p:nvPicPr>
        <p:blipFill>
          <a:blip r:embed="rId4"/>
          <a:stretch>
            <a:fillRect/>
          </a:stretch>
        </p:blipFill>
        <p:spPr>
          <a:xfrm>
            <a:off x="429862" y="5934399"/>
            <a:ext cx="917391" cy="371240"/>
          </a:xfrm>
          <a:prstGeom prst="rect">
            <a:avLst/>
          </a:prstGeom>
        </p:spPr>
      </p:pic>
      <p:sp>
        <p:nvSpPr>
          <p:cNvPr id="6" name="文本框 5">
            <a:extLst>
              <a:ext uri="{FF2B5EF4-FFF2-40B4-BE49-F238E27FC236}">
                <a16:creationId xmlns:a16="http://schemas.microsoft.com/office/drawing/2014/main" id="{C12F8E75-EA15-8971-7AF4-68478DEECEA9}"/>
              </a:ext>
            </a:extLst>
          </p:cNvPr>
          <p:cNvSpPr txBox="1"/>
          <p:nvPr/>
        </p:nvSpPr>
        <p:spPr>
          <a:xfrm>
            <a:off x="1344119" y="5769116"/>
            <a:ext cx="6096000" cy="576248"/>
          </a:xfrm>
          <a:prstGeom prst="rect">
            <a:avLst/>
          </a:prstGeom>
          <a:noFill/>
        </p:spPr>
        <p:txBody>
          <a:bodyPr wrap="square">
            <a:spAutoFit/>
          </a:bodyPr>
          <a:lstStyle/>
          <a:p>
            <a:pPr>
              <a:lnSpc>
                <a:spcPct val="150000"/>
              </a:lnSpc>
            </a:pPr>
            <a:r>
              <a:rPr lang="zh-CN" altLang="zh-CN" sz="2400" b="1">
                <a:solidFill>
                  <a:srgbClr val="000000"/>
                </a:solidFill>
                <a:effectLst/>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205.9</a:t>
            </a:r>
            <a:r>
              <a:rPr lang="en-US" altLang="zh-CN" sz="2400" b="1">
                <a:solidFill>
                  <a:srgbClr val="000000"/>
                </a:solidFill>
                <a:effectLst/>
                <a:latin typeface="Times New Roman" panose="02020603050405020304" pitchFamily="18" charset="0"/>
                <a:ea typeface="楷体" panose="02010609060101010101" pitchFamily="49" charset="-122"/>
              </a:rPr>
              <a:t> </a:t>
            </a:r>
            <a:r>
              <a:rPr lang="en-US" altLang="zh-CN" sz="2400" b="1">
                <a:solidFill>
                  <a:srgbClr val="000000"/>
                </a:solidFill>
                <a:effectLst/>
                <a:latin typeface="Times New Roman" panose="02020603050405020304" pitchFamily="18" charset="0"/>
                <a:ea typeface="宋体" panose="02010600030101010101" pitchFamily="2" charset="-122"/>
              </a:rPr>
              <a:t>kJ</a:t>
            </a:r>
            <a:r>
              <a:rPr lang="en-US" altLang="zh-CN" sz="2400" b="1">
                <a:solidFill>
                  <a:srgbClr val="000000"/>
                </a:solidFill>
                <a:effectLst/>
                <a:latin typeface="Times New Roman" panose="02020603050405020304" pitchFamily="18" charset="0"/>
                <a:ea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mol</a:t>
            </a:r>
            <a:r>
              <a:rPr lang="zh-CN" altLang="zh-CN" sz="2400" b="1" baseline="30000">
                <a:solidFill>
                  <a:srgbClr val="000000"/>
                </a:solidFill>
                <a:effectLst/>
                <a:ea typeface="宋体" panose="02010600030101010101" pitchFamily="2" charset="-122"/>
                <a:cs typeface="Times New Roman" panose="02020603050405020304" pitchFamily="18" charset="0"/>
              </a:rPr>
              <a:t>－</a:t>
            </a:r>
            <a:r>
              <a:rPr lang="en-US" altLang="zh-CN" sz="2400" b="1" baseline="30000">
                <a:solidFill>
                  <a:srgbClr val="000000"/>
                </a:solidFill>
                <a:effectLst/>
                <a:latin typeface="Times New Roman" panose="02020603050405020304" pitchFamily="18" charset="0"/>
                <a:ea typeface="宋体" panose="02010600030101010101" pitchFamily="2" charset="-122"/>
              </a:rPr>
              <a:t>1</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低温</a:t>
            </a:r>
            <a:endParaRPr lang="zh-CN" altLang="en-US"/>
          </a:p>
        </p:txBody>
      </p:sp>
    </p:spTree>
    <p:extLst>
      <p:ext uri="{BB962C8B-B14F-4D97-AF65-F5344CB8AC3E}">
        <p14:creationId xmlns:p14="http://schemas.microsoft.com/office/powerpoint/2010/main" val="29551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044462AE-DAFA-CF5E-797A-D9F04C31FD2B}"/>
                  </a:ext>
                </a:extLst>
              </p:cNvPr>
              <p:cNvSpPr>
                <a:spLocks noGrp="1"/>
              </p:cNvSpPr>
              <p:nvPr>
                <p:ph idx="1"/>
              </p:nvPr>
            </p:nvSpPr>
            <p:spPr>
              <a:xfrm>
                <a:off x="360854" y="746120"/>
                <a:ext cx="11485848" cy="1754326"/>
              </a:xfrm>
            </p:spPr>
            <p:txBody>
              <a:bodyPr/>
              <a:lstStyle/>
              <a:p>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根据盖斯定律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rPr>
                  <a:t>Ⅰ</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CO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rPr>
                  <a:t> </a:t>
                </a:r>
                <a:r>
                  <a:rPr lang="en-US" altLang="zh-CN" b="1">
                    <a:solidFill>
                      <a:srgbClr val="000000"/>
                    </a:solidFill>
                    <a:latin typeface="Times New Roman" panose="02020603050405020304" pitchFamily="18" charset="0"/>
                    <a:ea typeface="宋体" panose="02010600030101010101" pitchFamily="2" charset="-122"/>
                  </a:rPr>
                  <a:t>CH</a:t>
                </a:r>
                <a:r>
                  <a:rPr lang="en-US" altLang="zh-CN" b="1" baseline="-25000">
                    <a:solidFill>
                      <a:srgbClr val="000000"/>
                    </a:solidFill>
                    <a:latin typeface="Times New Roman" panose="02020603050405020304" pitchFamily="18" charset="0"/>
                    <a:ea typeface="宋体" panose="02010600030101010101" pitchFamily="2" charset="-122"/>
                  </a:rPr>
                  <a:t>4</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205.9</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该反应是熵减的反应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反应自发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则该反应一般在低温下能自发进行。</a:t>
                </a:r>
                <a:endParaRPr lang="zh-CN" altLang="en-US"/>
              </a:p>
            </p:txBody>
          </p:sp>
        </mc:Choice>
        <mc:Fallback>
          <p:sp>
            <p:nvSpPr>
              <p:cNvPr id="2" name="内容占位符 1">
                <a:extLst>
                  <a:ext uri="{FF2B5EF4-FFF2-40B4-BE49-F238E27FC236}">
                    <a16:creationId xmlns:a16="http://schemas.microsoft.com/office/drawing/2014/main" id="{044462AE-DAFA-CF5E-797A-D9F04C31FD2B}"/>
                  </a:ext>
                </a:extLst>
              </p:cNvPr>
              <p:cNvSpPr>
                <a:spLocks noGrp="1" noRot="1" noChangeAspect="1" noMove="1" noResize="1" noEditPoints="1" noAdjustHandles="1" noChangeArrowheads="1" noChangeShapeType="1" noTextEdit="1"/>
              </p:cNvSpPr>
              <p:nvPr>
                <p:ph idx="1"/>
              </p:nvPr>
            </p:nvSpPr>
            <p:spPr>
              <a:xfrm>
                <a:off x="360854" y="746120"/>
                <a:ext cx="11485848" cy="1754326"/>
              </a:xfrm>
              <a:blipFill>
                <a:blip r:embed="rId2"/>
                <a:stretch>
                  <a:fillRect l="-796" r="-849" b="-2083"/>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867A3577-2079-CA48-23E2-3FEBAAFB9756}"/>
              </a:ext>
            </a:extLst>
          </p:cNvPr>
          <p:cNvPicPr>
            <a:picLocks noChangeAspect="1"/>
          </p:cNvPicPr>
          <p:nvPr/>
        </p:nvPicPr>
        <p:blipFill>
          <a:blip r:embed="rId3"/>
          <a:stretch>
            <a:fillRect/>
          </a:stretch>
        </p:blipFill>
        <p:spPr>
          <a:xfrm>
            <a:off x="402695" y="863895"/>
            <a:ext cx="999732" cy="409339"/>
          </a:xfrm>
          <a:prstGeom prst="rect">
            <a:avLst/>
          </a:prstGeom>
        </p:spPr>
      </p:pic>
    </p:spTree>
    <p:extLst>
      <p:ext uri="{BB962C8B-B14F-4D97-AF65-F5344CB8AC3E}">
        <p14:creationId xmlns:p14="http://schemas.microsoft.com/office/powerpoint/2010/main" val="541222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BA2A7D0-A62B-9649-94A8-32B442D8A377}"/>
              </a:ext>
            </a:extLst>
          </p:cNvPr>
          <p:cNvSpPr>
            <a:spLocks noGrp="1"/>
          </p:cNvSpPr>
          <p:nvPr>
            <p:ph idx="1"/>
          </p:nvPr>
        </p:nvSpPr>
        <p:spPr>
          <a:xfrm>
            <a:off x="360854" y="1391848"/>
            <a:ext cx="11485848" cy="2238241"/>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合成氨反应的原理分析和数据分析</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92.4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：气体体积缩小的放热的可逆反应。</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原理分析</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800879"/>
            <a:ext cx="6935079" cy="644065"/>
          </a:xfrm>
          <a:prstGeom prst="rect">
            <a:avLst/>
          </a:prstGeom>
        </p:spPr>
      </p:pic>
      <p:pic>
        <p:nvPicPr>
          <p:cNvPr id="4" name="图片 3"/>
          <p:cNvPicPr>
            <a:picLocks noChangeAspect="1"/>
          </p:cNvPicPr>
          <p:nvPr/>
        </p:nvPicPr>
        <p:blipFill>
          <a:blip r:embed="rId3"/>
          <a:stretch>
            <a:fillRect/>
          </a:stretch>
        </p:blipFill>
        <p:spPr>
          <a:xfrm>
            <a:off x="369645" y="1510588"/>
            <a:ext cx="1693113" cy="508694"/>
          </a:xfrm>
          <a:prstGeom prst="rect">
            <a:avLst/>
          </a:prstGeom>
        </p:spPr>
      </p:pic>
      <p:graphicFrame>
        <p:nvGraphicFramePr>
          <p:cNvPr id="9" name="表格 8">
            <a:extLst>
              <a:ext uri="{FF2B5EF4-FFF2-40B4-BE49-F238E27FC236}">
                <a16:creationId xmlns:a16="http://schemas.microsoft.com/office/drawing/2014/main" id="{014E4F42-CE24-83CC-C68F-62A77FC69EA1}"/>
              </a:ext>
            </a:extLst>
          </p:cNvPr>
          <p:cNvGraphicFramePr>
            <a:graphicFrameLocks noGrp="1"/>
          </p:cNvGraphicFramePr>
          <p:nvPr>
            <p:extLst>
              <p:ext uri="{D42A27DB-BD31-4B8C-83A1-F6EECF244321}">
                <p14:modId xmlns:p14="http://schemas.microsoft.com/office/powerpoint/2010/main" val="1679751665"/>
              </p:ext>
            </p:extLst>
          </p:nvPr>
        </p:nvGraphicFramePr>
        <p:xfrm>
          <a:off x="331374" y="3668056"/>
          <a:ext cx="11515326" cy="2700864"/>
        </p:xfrm>
        <a:graphic>
          <a:graphicData uri="http://schemas.openxmlformats.org/drawingml/2006/table">
            <a:tbl>
              <a:tblPr firstRow="1" firstCol="1" bandRow="1"/>
              <a:tblGrid>
                <a:gridCol w="3792603">
                  <a:extLst>
                    <a:ext uri="{9D8B030D-6E8A-4147-A177-3AD203B41FA5}">
                      <a16:colId xmlns:a16="http://schemas.microsoft.com/office/drawing/2014/main" val="3159518210"/>
                    </a:ext>
                  </a:extLst>
                </a:gridCol>
                <a:gridCol w="2577675">
                  <a:extLst>
                    <a:ext uri="{9D8B030D-6E8A-4147-A177-3AD203B41FA5}">
                      <a16:colId xmlns:a16="http://schemas.microsoft.com/office/drawing/2014/main" val="428715601"/>
                    </a:ext>
                  </a:extLst>
                </a:gridCol>
                <a:gridCol w="1761845">
                  <a:extLst>
                    <a:ext uri="{9D8B030D-6E8A-4147-A177-3AD203B41FA5}">
                      <a16:colId xmlns:a16="http://schemas.microsoft.com/office/drawing/2014/main" val="4136502893"/>
                    </a:ext>
                  </a:extLst>
                </a:gridCol>
                <a:gridCol w="1761845">
                  <a:extLst>
                    <a:ext uri="{9D8B030D-6E8A-4147-A177-3AD203B41FA5}">
                      <a16:colId xmlns:a16="http://schemas.microsoft.com/office/drawing/2014/main" val="1143119888"/>
                    </a:ext>
                  </a:extLst>
                </a:gridCol>
                <a:gridCol w="1621358">
                  <a:extLst>
                    <a:ext uri="{9D8B030D-6E8A-4147-A177-3AD203B41FA5}">
                      <a16:colId xmlns:a16="http://schemas.microsoft.com/office/drawing/2014/main" val="474509223"/>
                    </a:ext>
                  </a:extLst>
                </a:gridCol>
              </a:tblGrid>
              <a:tr h="516857">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对合成氨</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06528385"/>
                  </a:ext>
                </a:extLst>
              </a:tr>
              <a:tr h="591710">
                <a:tc vMerge="1">
                  <a:txBody>
                    <a:bodyPr/>
                    <a:lstStyle/>
                    <a:p>
                      <a:endParaRPr lang="zh-CN" altLang="en-US"/>
                    </a:p>
                  </a:txBody>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催化剂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84888307"/>
                  </a:ext>
                </a:extLst>
              </a:tr>
              <a:tr h="780257">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增大合成氨反应的速率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79114986"/>
                  </a:ext>
                </a:extLst>
              </a:tr>
              <a:tr h="780257">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提高平衡混合物中氨的含量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014243701"/>
                  </a:ext>
                </a:extLst>
              </a:tr>
            </a:tbl>
          </a:graphicData>
        </a:graphic>
      </p:graphicFrame>
      <p:pic>
        <p:nvPicPr>
          <p:cNvPr id="11" name="图片 10">
            <a:extLst>
              <a:ext uri="{FF2B5EF4-FFF2-40B4-BE49-F238E27FC236}">
                <a16:creationId xmlns:a16="http://schemas.microsoft.com/office/drawing/2014/main" id="{3939C036-BD4A-D597-1893-162E868B9490}"/>
              </a:ext>
            </a:extLst>
          </p:cNvPr>
          <p:cNvPicPr>
            <a:picLocks noChangeAspect="1"/>
          </p:cNvPicPr>
          <p:nvPr/>
        </p:nvPicPr>
        <p:blipFill>
          <a:blip r:embed="rId4"/>
          <a:stretch>
            <a:fillRect/>
          </a:stretch>
        </p:blipFill>
        <p:spPr>
          <a:xfrm>
            <a:off x="3711822" y="2117105"/>
            <a:ext cx="576064" cy="325540"/>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914B7D1-87ED-D970-86C1-BBAC5CD550E6}"/>
              </a:ext>
            </a:extLst>
          </p:cNvPr>
          <p:cNvSpPr>
            <a:spLocks noGrp="1"/>
          </p:cNvSpPr>
          <p:nvPr>
            <p:ph idx="1"/>
          </p:nvPr>
        </p:nvSpPr>
        <p:spPr>
          <a:xfrm>
            <a:off x="360854" y="746120"/>
            <a:ext cx="11485848" cy="4662815"/>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向恒压、密闭容器中通入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，平衡时体系内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30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结合上述反应，解释图中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随温度的升高先增大后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a:t>
            </a:r>
            <a:r>
              <a:rPr lang="zh-CN" altLang="zh-CN" b="1" smtClean="0"/>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t42.jpg" descr="id:2147494149;FounderCES">
            <a:extLst>
              <a:ext uri="{FF2B5EF4-FFF2-40B4-BE49-F238E27FC236}">
                <a16:creationId xmlns:a16="http://schemas.microsoft.com/office/drawing/2014/main" id="{71ADD438-792C-D860-AA4F-57C458570E2D}"/>
              </a:ext>
            </a:extLst>
          </p:cNvPr>
          <p:cNvPicPr>
            <a:picLocks noChangeAspect="1"/>
          </p:cNvPicPr>
          <p:nvPr/>
        </p:nvPicPr>
        <p:blipFill>
          <a:blip r:embed="rId2"/>
          <a:stretch>
            <a:fillRect/>
          </a:stretch>
        </p:blipFill>
        <p:spPr>
          <a:xfrm>
            <a:off x="4078982" y="1916832"/>
            <a:ext cx="3096344" cy="1828429"/>
          </a:xfrm>
          <a:prstGeom prst="rect">
            <a:avLst/>
          </a:prstGeom>
        </p:spPr>
      </p:pic>
      <p:sp>
        <p:nvSpPr>
          <p:cNvPr id="5" name="文本框 4">
            <a:extLst>
              <a:ext uri="{FF2B5EF4-FFF2-40B4-BE49-F238E27FC236}">
                <a16:creationId xmlns:a16="http://schemas.microsoft.com/office/drawing/2014/main" id="{4CE87FDE-A97E-9D4E-04A4-525A355C8DCC}"/>
              </a:ext>
            </a:extLst>
          </p:cNvPr>
          <p:cNvSpPr txBox="1"/>
          <p:nvPr/>
        </p:nvSpPr>
        <p:spPr>
          <a:xfrm>
            <a:off x="5375126" y="3745261"/>
            <a:ext cx="648072"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15969CE7-CB73-FAE6-FB56-4C108B91BA00}"/>
              </a:ext>
            </a:extLst>
          </p:cNvPr>
          <p:cNvSpPr txBox="1"/>
          <p:nvPr/>
        </p:nvSpPr>
        <p:spPr>
          <a:xfrm>
            <a:off x="343711" y="5355964"/>
            <a:ext cx="11593080" cy="1130246"/>
          </a:xfrm>
          <a:prstGeom prst="rect">
            <a:avLst/>
          </a:prstGeom>
          <a:noFill/>
        </p:spPr>
        <p:txBody>
          <a:bodyPr wrap="square">
            <a:spAutoFit/>
          </a:bodyPr>
          <a:lstStyle/>
          <a:p>
            <a:pPr>
              <a:lnSpc>
                <a:spcPct val="150000"/>
              </a:lnSpc>
            </a:pPr>
            <a:r>
              <a:rPr lang="en-US" altLang="zh-CN" sz="2400" b="1" smtClean="0">
                <a:solidFill>
                  <a:srgbClr val="000000"/>
                </a:solidFill>
                <a:effectLst/>
                <a:latin typeface="宋体" panose="02010600030101010101" pitchFamily="2" charset="-122"/>
                <a:cs typeface="Times New Roman" panose="02020603050405020304" pitchFamily="18" charset="0"/>
              </a:rPr>
              <a:t>       </a:t>
            </a:r>
            <a:r>
              <a:rPr lang="en-US" altLang="zh-CN" sz="2400" b="1" smtClean="0">
                <a:solidFill>
                  <a:srgbClr val="000000"/>
                </a:solidFill>
                <a:effectLst/>
                <a:ea typeface="楷体" panose="02010609060101010101" pitchFamily="49" charset="-122"/>
              </a:rPr>
              <a:t> </a:t>
            </a:r>
            <a:r>
              <a:rPr lang="zh-CN" altLang="zh-CN" sz="2400" b="1" smtClean="0">
                <a:solidFill>
                  <a:srgbClr val="000000"/>
                </a:solidFill>
                <a:effectLst/>
                <a:ea typeface="楷体" panose="02010609060101010101" pitchFamily="49" charset="-122"/>
                <a:cs typeface="Times New Roman" panose="02020603050405020304" pitchFamily="18" charset="0"/>
              </a:rPr>
              <a:t>约</a:t>
            </a:r>
            <a:r>
              <a:rPr lang="en-US" altLang="zh-CN" sz="2400" b="1" smtClean="0">
                <a:solidFill>
                  <a:srgbClr val="000000"/>
                </a:solidFill>
                <a:effectLst/>
              </a:rPr>
              <a:t>600</a:t>
            </a:r>
            <a:r>
              <a:rPr lang="en-US" altLang="zh-CN" sz="2400" b="1" smtClean="0">
                <a:solidFill>
                  <a:srgbClr val="000000"/>
                </a:solidFill>
                <a:effectLst/>
                <a:ea typeface="楷体" panose="02010609060101010101" pitchFamily="49" charset="-122"/>
              </a:rPr>
              <a:t> </a:t>
            </a:r>
            <a:r>
              <a:rPr lang="en-US" altLang="zh-CN" sz="2400" b="1" smtClean="0">
                <a:solidFill>
                  <a:srgbClr val="000000"/>
                </a:solidFill>
                <a:effectLst/>
                <a:latin typeface="宋体" panose="02010600030101010101" pitchFamily="2" charset="-122"/>
                <a:cs typeface="Times New Roman" panose="02020603050405020304" pitchFamily="18" charset="0"/>
              </a:rPr>
              <a:t>℃</a:t>
            </a:r>
            <a:r>
              <a:rPr lang="zh-CN" altLang="zh-CN" sz="2400" b="1" smtClean="0">
                <a:solidFill>
                  <a:srgbClr val="000000"/>
                </a:solidFill>
                <a:effectLst/>
                <a:ea typeface="楷体" panose="02010609060101010101" pitchFamily="49" charset="-122"/>
                <a:cs typeface="Times New Roman" panose="02020603050405020304" pitchFamily="18" charset="0"/>
              </a:rPr>
              <a:t>之前</a:t>
            </a:r>
            <a:r>
              <a:rPr lang="zh-CN" altLang="zh-CN" sz="2400" b="1" smtClean="0">
                <a:solidFill>
                  <a:srgbClr val="000000"/>
                </a:solidFill>
                <a:effectLst/>
                <a:cs typeface="Times New Roman" panose="02020603050405020304" pitchFamily="18" charset="0"/>
              </a:rPr>
              <a:t>，</a:t>
            </a:r>
            <a:r>
              <a:rPr lang="zh-CN" altLang="zh-CN" sz="2400" b="1" smtClean="0">
                <a:solidFill>
                  <a:srgbClr val="000000"/>
                </a:solidFill>
                <a:effectLst/>
                <a:ea typeface="楷体" panose="02010609060101010101" pitchFamily="49" charset="-122"/>
                <a:cs typeface="Times New Roman" panose="02020603050405020304" pitchFamily="18" charset="0"/>
              </a:rPr>
              <a:t>温度对反应</a:t>
            </a:r>
            <a:r>
              <a:rPr lang="en-US" altLang="zh-CN" sz="2400" b="1" smtClean="0">
                <a:solidFill>
                  <a:srgbClr val="000000"/>
                </a:solidFill>
                <a:effectLst/>
              </a:rPr>
              <a:t>Ⅰ</a:t>
            </a:r>
            <a:r>
              <a:rPr lang="zh-CN" altLang="zh-CN" sz="2400" b="1" smtClean="0">
                <a:solidFill>
                  <a:srgbClr val="000000"/>
                </a:solidFill>
                <a:effectLst/>
                <a:ea typeface="楷体" panose="02010609060101010101" pitchFamily="49" charset="-122"/>
                <a:cs typeface="Times New Roman" panose="02020603050405020304" pitchFamily="18" charset="0"/>
              </a:rPr>
              <a:t>的影响更大</a:t>
            </a:r>
            <a:r>
              <a:rPr lang="zh-CN" altLang="zh-CN" sz="2400" b="1" smtClean="0">
                <a:solidFill>
                  <a:srgbClr val="000000"/>
                </a:solidFill>
                <a:effectLst/>
                <a:cs typeface="Times New Roman" panose="02020603050405020304" pitchFamily="18" charset="0"/>
              </a:rPr>
              <a:t>，</a:t>
            </a:r>
            <a:r>
              <a:rPr lang="en-US" altLang="zh-CN" sz="2400" b="1" smtClean="0">
                <a:solidFill>
                  <a:srgbClr val="000000"/>
                </a:solidFill>
                <a:effectLst/>
              </a:rPr>
              <a:t>CO</a:t>
            </a:r>
            <a:r>
              <a:rPr lang="en-US" altLang="zh-CN" sz="2400" b="1" baseline="-25000" smtClean="0">
                <a:solidFill>
                  <a:srgbClr val="000000"/>
                </a:solidFill>
                <a:effectLst/>
              </a:rPr>
              <a:t>2</a:t>
            </a:r>
            <a:r>
              <a:rPr lang="zh-CN" altLang="zh-CN" sz="2400" b="1" smtClean="0">
                <a:solidFill>
                  <a:srgbClr val="000000"/>
                </a:solidFill>
                <a:effectLst/>
                <a:ea typeface="楷体" panose="02010609060101010101" pitchFamily="49" charset="-122"/>
                <a:cs typeface="Times New Roman" panose="02020603050405020304" pitchFamily="18" charset="0"/>
              </a:rPr>
              <a:t>物质的量总量上升</a:t>
            </a:r>
            <a:r>
              <a:rPr lang="zh-CN" altLang="zh-CN" sz="2400" b="1" smtClean="0">
                <a:solidFill>
                  <a:srgbClr val="000000"/>
                </a:solidFill>
                <a:effectLst/>
                <a:cs typeface="Times New Roman" panose="02020603050405020304" pitchFamily="18" charset="0"/>
              </a:rPr>
              <a:t>；</a:t>
            </a:r>
            <a:r>
              <a:rPr lang="zh-CN" altLang="zh-CN" sz="2400" b="1" smtClean="0">
                <a:solidFill>
                  <a:srgbClr val="000000"/>
                </a:solidFill>
                <a:effectLst/>
                <a:ea typeface="楷体" panose="02010609060101010101" pitchFamily="49" charset="-122"/>
                <a:cs typeface="Times New Roman" panose="02020603050405020304" pitchFamily="18" charset="0"/>
              </a:rPr>
              <a:t>约</a:t>
            </a:r>
            <a:r>
              <a:rPr lang="en-US" altLang="zh-CN" sz="2400" b="1" smtClean="0">
                <a:solidFill>
                  <a:srgbClr val="000000"/>
                </a:solidFill>
                <a:effectLst/>
              </a:rPr>
              <a:t>600</a:t>
            </a:r>
            <a:r>
              <a:rPr lang="en-US" altLang="zh-CN" sz="2400" b="1" smtClean="0">
                <a:solidFill>
                  <a:srgbClr val="000000"/>
                </a:solidFill>
                <a:effectLst/>
                <a:ea typeface="楷体" panose="02010609060101010101" pitchFamily="49" charset="-122"/>
              </a:rPr>
              <a:t> </a:t>
            </a:r>
            <a:r>
              <a:rPr lang="en-US" altLang="zh-CN" sz="2400" b="1" smtClean="0">
                <a:solidFill>
                  <a:srgbClr val="000000"/>
                </a:solidFill>
                <a:effectLst/>
                <a:latin typeface="宋体" panose="02010600030101010101" pitchFamily="2" charset="-122"/>
                <a:cs typeface="Times New Roman" panose="02020603050405020304" pitchFamily="18" charset="0"/>
              </a:rPr>
              <a:t>℃</a:t>
            </a:r>
            <a:r>
              <a:rPr lang="zh-CN" altLang="zh-CN" sz="2400" b="1" smtClean="0">
                <a:solidFill>
                  <a:srgbClr val="000000"/>
                </a:solidFill>
                <a:effectLst/>
                <a:ea typeface="楷体" panose="02010609060101010101" pitchFamily="49" charset="-122"/>
                <a:cs typeface="Times New Roman" panose="02020603050405020304" pitchFamily="18" charset="0"/>
              </a:rPr>
              <a:t>之后</a:t>
            </a:r>
            <a:r>
              <a:rPr lang="zh-CN" altLang="zh-CN" sz="2400" b="1" smtClean="0">
                <a:solidFill>
                  <a:srgbClr val="000000"/>
                </a:solidFill>
                <a:effectLst/>
                <a:cs typeface="Times New Roman" panose="02020603050405020304" pitchFamily="18" charset="0"/>
              </a:rPr>
              <a:t>，</a:t>
            </a:r>
            <a:r>
              <a:rPr lang="zh-CN" altLang="zh-CN" sz="2400" b="1" smtClean="0">
                <a:solidFill>
                  <a:srgbClr val="000000"/>
                </a:solidFill>
                <a:effectLst/>
                <a:ea typeface="楷体" panose="02010609060101010101" pitchFamily="49" charset="-122"/>
                <a:cs typeface="Times New Roman" panose="02020603050405020304" pitchFamily="18" charset="0"/>
              </a:rPr>
              <a:t>温度对反应</a:t>
            </a:r>
            <a:r>
              <a:rPr lang="en-US" altLang="zh-CN" sz="2400" b="1" smtClean="0">
                <a:solidFill>
                  <a:srgbClr val="000000"/>
                </a:solidFill>
                <a:effectLst/>
              </a:rPr>
              <a:t>Ⅱ</a:t>
            </a:r>
            <a:r>
              <a:rPr lang="zh-CN" altLang="zh-CN" sz="2400" b="1" smtClean="0">
                <a:solidFill>
                  <a:srgbClr val="000000"/>
                </a:solidFill>
                <a:effectLst/>
                <a:ea typeface="楷体" panose="02010609060101010101" pitchFamily="49" charset="-122"/>
                <a:cs typeface="Times New Roman" panose="02020603050405020304" pitchFamily="18" charset="0"/>
              </a:rPr>
              <a:t>、</a:t>
            </a:r>
            <a:r>
              <a:rPr lang="en-US" altLang="zh-CN" sz="2400" b="1" smtClean="0">
                <a:solidFill>
                  <a:srgbClr val="000000"/>
                </a:solidFill>
                <a:effectLst/>
              </a:rPr>
              <a:t>Ⅲ</a:t>
            </a:r>
            <a:r>
              <a:rPr lang="zh-CN" altLang="zh-CN" sz="2400" b="1" smtClean="0">
                <a:solidFill>
                  <a:srgbClr val="000000"/>
                </a:solidFill>
                <a:effectLst/>
                <a:ea typeface="楷体" panose="02010609060101010101" pitchFamily="49" charset="-122"/>
                <a:cs typeface="Times New Roman" panose="02020603050405020304" pitchFamily="18" charset="0"/>
              </a:rPr>
              <a:t>的影响更大</a:t>
            </a:r>
            <a:r>
              <a:rPr lang="zh-CN" altLang="zh-CN" sz="2400" b="1" smtClean="0">
                <a:solidFill>
                  <a:srgbClr val="000000"/>
                </a:solidFill>
                <a:effectLst/>
                <a:cs typeface="Times New Roman" panose="02020603050405020304" pitchFamily="18" charset="0"/>
              </a:rPr>
              <a:t>，</a:t>
            </a:r>
            <a:r>
              <a:rPr lang="en-US" altLang="zh-CN" sz="2400" b="1" smtClean="0">
                <a:solidFill>
                  <a:srgbClr val="000000"/>
                </a:solidFill>
                <a:effectLst/>
              </a:rPr>
              <a:t>CO</a:t>
            </a:r>
            <a:r>
              <a:rPr lang="en-US" altLang="zh-CN" sz="2400" b="1" baseline="-25000" smtClean="0">
                <a:solidFill>
                  <a:srgbClr val="000000"/>
                </a:solidFill>
                <a:effectLst/>
              </a:rPr>
              <a:t>2</a:t>
            </a:r>
            <a:r>
              <a:rPr lang="zh-CN" altLang="zh-CN" sz="2400" b="1" smtClean="0">
                <a:solidFill>
                  <a:srgbClr val="000000"/>
                </a:solidFill>
                <a:effectLst/>
                <a:ea typeface="楷体" panose="02010609060101010101" pitchFamily="49" charset="-122"/>
                <a:cs typeface="Times New Roman" panose="02020603050405020304" pitchFamily="18" charset="0"/>
              </a:rPr>
              <a:t>物质的量总量下降</a:t>
            </a:r>
            <a:endParaRPr lang="zh-CN" altLang="en-US" sz="2400"/>
          </a:p>
        </p:txBody>
      </p:sp>
      <p:pic>
        <p:nvPicPr>
          <p:cNvPr id="8" name="图片 7">
            <a:extLst>
              <a:ext uri="{FF2B5EF4-FFF2-40B4-BE49-F238E27FC236}">
                <a16:creationId xmlns:a16="http://schemas.microsoft.com/office/drawing/2014/main" id="{E4D872E5-B725-32A0-F934-FD09642634CC}"/>
              </a:ext>
            </a:extLst>
          </p:cNvPr>
          <p:cNvPicPr>
            <a:picLocks noChangeAspect="1"/>
          </p:cNvPicPr>
          <p:nvPr/>
        </p:nvPicPr>
        <p:blipFill>
          <a:blip r:embed="rId3"/>
          <a:stretch>
            <a:fillRect/>
          </a:stretch>
        </p:blipFill>
        <p:spPr>
          <a:xfrm>
            <a:off x="360854" y="5481825"/>
            <a:ext cx="1046020" cy="423292"/>
          </a:xfrm>
          <a:prstGeom prst="rect">
            <a:avLst/>
          </a:prstGeom>
        </p:spPr>
      </p:pic>
    </p:spTree>
    <p:extLst>
      <p:ext uri="{BB962C8B-B14F-4D97-AF65-F5344CB8AC3E}">
        <p14:creationId xmlns:p14="http://schemas.microsoft.com/office/powerpoint/2010/main" val="50672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D9F60E9-B11B-C0EB-09EF-90891250A179}"/>
              </a:ext>
            </a:extLst>
          </p:cNvPr>
          <p:cNvSpPr>
            <a:spLocks noGrp="1"/>
          </p:cNvSpPr>
          <p:nvPr>
            <p:ph idx="1"/>
          </p:nvPr>
        </p:nvSpPr>
        <p:spPr>
          <a:xfrm>
            <a:off x="360854" y="746120"/>
            <a:ext cx="11485848" cy="1684244"/>
          </a:xfrm>
        </p:spPr>
        <p:txBody>
          <a:bodyPr/>
          <a:lstStyle/>
          <a:p>
            <a:r>
              <a:rPr lang="en-US" altLang="zh-CN" b="1">
                <a:solidFill>
                  <a:srgbClr val="000000"/>
                </a:solidFill>
                <a:latin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a:t>
            </a:r>
            <a:r>
              <a:rPr lang="en-US" altLang="zh-CN" b="1">
                <a:solidFill>
                  <a:srgbClr val="000000"/>
                </a:solidFill>
                <a:latin typeface="Times New Roman" panose="02020603050405020304" pitchFamily="18" charset="0"/>
                <a:ea typeface="宋体" panose="02010600030101010101" pitchFamily="2" charset="-122"/>
              </a:rPr>
              <a:t>600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温度对反应</a:t>
            </a:r>
            <a:r>
              <a:rPr lang="en-US" altLang="zh-CN" b="1">
                <a:solidFill>
                  <a:srgbClr val="000000"/>
                </a:solidFill>
                <a:latin typeface="Times New Roman" panose="02020603050405020304" pitchFamily="18" charset="0"/>
                <a:ea typeface="宋体" panose="02010600030101010101" pitchFamily="2" charset="-122"/>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的影响更大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物质的量总量上升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a:t>
            </a:r>
            <a:r>
              <a:rPr lang="en-US" altLang="zh-CN" b="1">
                <a:solidFill>
                  <a:srgbClr val="000000"/>
                </a:solidFill>
                <a:latin typeface="Times New Roman" panose="02020603050405020304" pitchFamily="18" charset="0"/>
                <a:ea typeface="宋体" panose="02010600030101010101" pitchFamily="2" charset="-122"/>
              </a:rPr>
              <a:t>600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温度对反应</a:t>
            </a:r>
            <a:r>
              <a:rPr lang="en-US" altLang="zh-CN" b="1">
                <a:solidFill>
                  <a:srgbClr val="000000"/>
                </a:solidFill>
                <a:latin typeface="Times New Roman" panose="02020603050405020304" pitchFamily="18" charset="0"/>
                <a:ea typeface="宋体" panose="02010600030101010101" pitchFamily="2" charset="-122"/>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的影响更大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rPr>
              <a:t>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物质的量总量下降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图片 2">
            <a:extLst>
              <a:ext uri="{FF2B5EF4-FFF2-40B4-BE49-F238E27FC236}">
                <a16:creationId xmlns:a16="http://schemas.microsoft.com/office/drawing/2014/main" id="{5C792C28-6DE7-7193-E051-83A369F2AD85}"/>
              </a:ext>
            </a:extLst>
          </p:cNvPr>
          <p:cNvPicPr>
            <a:picLocks noChangeAspect="1"/>
          </p:cNvPicPr>
          <p:nvPr/>
        </p:nvPicPr>
        <p:blipFill>
          <a:blip r:embed="rId2"/>
          <a:stretch>
            <a:fillRect/>
          </a:stretch>
        </p:blipFill>
        <p:spPr>
          <a:xfrm>
            <a:off x="438555" y="863895"/>
            <a:ext cx="999732" cy="409339"/>
          </a:xfrm>
          <a:prstGeom prst="rect">
            <a:avLst/>
          </a:prstGeom>
        </p:spPr>
      </p:pic>
      <p:pic>
        <p:nvPicPr>
          <p:cNvPr id="4" name="wht42.jpg" descr="id:2147494149;FounderCES">
            <a:extLst>
              <a:ext uri="{FF2B5EF4-FFF2-40B4-BE49-F238E27FC236}">
                <a16:creationId xmlns:a16="http://schemas.microsoft.com/office/drawing/2014/main" id="{71ADD438-792C-D860-AA4F-57C458570E2D}"/>
              </a:ext>
            </a:extLst>
          </p:cNvPr>
          <p:cNvPicPr>
            <a:picLocks noChangeAspect="1"/>
          </p:cNvPicPr>
          <p:nvPr/>
        </p:nvPicPr>
        <p:blipFill>
          <a:blip r:embed="rId3"/>
          <a:stretch>
            <a:fillRect/>
          </a:stretch>
        </p:blipFill>
        <p:spPr>
          <a:xfrm>
            <a:off x="4078982" y="2564904"/>
            <a:ext cx="3096344" cy="1828429"/>
          </a:xfrm>
          <a:prstGeom prst="rect">
            <a:avLst/>
          </a:prstGeom>
        </p:spPr>
      </p:pic>
      <p:sp>
        <p:nvSpPr>
          <p:cNvPr id="5" name="文本框 4">
            <a:extLst>
              <a:ext uri="{FF2B5EF4-FFF2-40B4-BE49-F238E27FC236}">
                <a16:creationId xmlns:a16="http://schemas.microsoft.com/office/drawing/2014/main" id="{4CE87FDE-A97E-9D4E-04A4-525A355C8DCC}"/>
              </a:ext>
            </a:extLst>
          </p:cNvPr>
          <p:cNvSpPr txBox="1"/>
          <p:nvPr/>
        </p:nvSpPr>
        <p:spPr>
          <a:xfrm>
            <a:off x="5375126" y="4393333"/>
            <a:ext cx="648072"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546841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3914B7D1-87ED-D970-86C1-BBAC5CD550E6}"/>
                  </a:ext>
                </a:extLst>
              </p:cNvPr>
              <p:cNvSpPr>
                <a:spLocks noGrp="1"/>
              </p:cNvSpPr>
              <p:nvPr>
                <p:ph idx="1"/>
              </p:nvPr>
            </p:nvSpPr>
            <p:spPr>
              <a:xfrm>
                <a:off x="360854" y="746120"/>
                <a:ext cx="11485848" cy="1359346"/>
              </a:xfrm>
            </p:spPr>
            <p:txBody>
              <a:bodyPr/>
              <a:lstStyle/>
              <a:p>
                <a:pPr algn="dist"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一定条件下，经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，甲烷的选择</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 </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e>
                        </m:d>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e>
                        </m:d>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3914B7D1-87ED-D970-86C1-BBAC5CD550E6}"/>
                  </a:ext>
                </a:extLst>
              </p:cNvPr>
              <p:cNvSpPr>
                <a:spLocks noGrp="1" noRot="1" noChangeAspect="1" noMove="1" noResize="1" noEditPoints="1" noAdjustHandles="1" noChangeArrowheads="1" noChangeShapeType="1" noTextEdit="1"/>
              </p:cNvSpPr>
              <p:nvPr>
                <p:ph idx="1"/>
              </p:nvPr>
            </p:nvSpPr>
            <p:spPr>
              <a:xfrm>
                <a:off x="360854" y="746120"/>
                <a:ext cx="11485848" cy="1359346"/>
              </a:xfrm>
              <a:blipFill>
                <a:blip r:embed="rId2"/>
                <a:stretch>
                  <a:fillRect l="-796" r="-849"/>
                </a:stretch>
              </a:blipFill>
            </p:spPr>
            <p:txBody>
              <a:bodyPr/>
              <a:lstStyle/>
              <a:p>
                <a:r>
                  <a:rPr lang="zh-CN" altLang="en-US">
                    <a:noFill/>
                  </a:rPr>
                  <a:t> </a:t>
                </a:r>
              </a:p>
            </p:txBody>
          </p:sp>
        </mc:Fallback>
      </mc:AlternateContent>
      <p:sp>
        <p:nvSpPr>
          <p:cNvPr id="7" name="文本框 6">
            <a:extLst>
              <a:ext uri="{FF2B5EF4-FFF2-40B4-BE49-F238E27FC236}">
                <a16:creationId xmlns:a16="http://schemas.microsoft.com/office/drawing/2014/main" id="{15969CE7-CB73-FAE6-FB56-4C108B91BA00}"/>
              </a:ext>
            </a:extLst>
          </p:cNvPr>
          <p:cNvSpPr txBox="1"/>
          <p:nvPr/>
        </p:nvSpPr>
        <p:spPr>
          <a:xfrm>
            <a:off x="343711" y="4526372"/>
            <a:ext cx="11593080" cy="576248"/>
          </a:xfrm>
          <a:prstGeom prst="rect">
            <a:avLst/>
          </a:prstGeom>
          <a:noFill/>
        </p:spPr>
        <p:txBody>
          <a:bodyPr wrap="square">
            <a:spAutoFit/>
          </a:bodyPr>
          <a:lstStyle/>
          <a:p>
            <a:pPr>
              <a:lnSpc>
                <a:spcPct val="150000"/>
              </a:lnSpc>
            </a:pPr>
            <a:r>
              <a:rPr lang="en-US" altLang="zh-CN" sz="2400" b="1" smtClean="0">
                <a:solidFill>
                  <a:srgbClr val="000000"/>
                </a:solidFill>
                <a:effectLst/>
              </a:rPr>
              <a:t>                60</a:t>
            </a:r>
            <a:r>
              <a:rPr lang="zh-CN" altLang="zh-CN" sz="2400" b="1" smtClean="0">
                <a:solidFill>
                  <a:srgbClr val="000000"/>
                </a:solidFill>
                <a:effectLst/>
                <a:cs typeface="Times New Roman" panose="02020603050405020304" pitchFamily="18" charset="0"/>
              </a:rPr>
              <a:t>％</a:t>
            </a:r>
            <a:endParaRPr lang="zh-CN" altLang="en-US" sz="2400"/>
          </a:p>
        </p:txBody>
      </p:sp>
      <p:pic>
        <p:nvPicPr>
          <p:cNvPr id="8" name="图片 7">
            <a:extLst>
              <a:ext uri="{FF2B5EF4-FFF2-40B4-BE49-F238E27FC236}">
                <a16:creationId xmlns:a16="http://schemas.microsoft.com/office/drawing/2014/main" id="{E4D872E5-B725-32A0-F934-FD09642634CC}"/>
              </a:ext>
            </a:extLst>
          </p:cNvPr>
          <p:cNvPicPr>
            <a:picLocks noChangeAspect="1"/>
          </p:cNvPicPr>
          <p:nvPr/>
        </p:nvPicPr>
        <p:blipFill>
          <a:blip r:embed="rId3"/>
          <a:stretch>
            <a:fillRect/>
          </a:stretch>
        </p:blipFill>
        <p:spPr>
          <a:xfrm>
            <a:off x="360854" y="4652233"/>
            <a:ext cx="1046020" cy="423292"/>
          </a:xfrm>
          <a:prstGeom prst="rect">
            <a:avLst/>
          </a:prstGeom>
        </p:spPr>
      </p:pic>
      <p:pic>
        <p:nvPicPr>
          <p:cNvPr id="9" name="wht42.jpg" descr="id:2147494149;FounderCES">
            <a:extLst>
              <a:ext uri="{FF2B5EF4-FFF2-40B4-BE49-F238E27FC236}">
                <a16:creationId xmlns:a16="http://schemas.microsoft.com/office/drawing/2014/main" id="{71ADD438-792C-D860-AA4F-57C458570E2D}"/>
              </a:ext>
            </a:extLst>
          </p:cNvPr>
          <p:cNvPicPr>
            <a:picLocks noChangeAspect="1"/>
          </p:cNvPicPr>
          <p:nvPr/>
        </p:nvPicPr>
        <p:blipFill>
          <a:blip r:embed="rId2"/>
          <a:stretch>
            <a:fillRect/>
          </a:stretch>
        </p:blipFill>
        <p:spPr>
          <a:xfrm>
            <a:off x="4150990" y="2348880"/>
            <a:ext cx="3096344" cy="1828429"/>
          </a:xfrm>
          <a:prstGeom prst="rect">
            <a:avLst/>
          </a:prstGeom>
        </p:spPr>
      </p:pic>
      <p:sp>
        <p:nvSpPr>
          <p:cNvPr id="10" name="文本框 9">
            <a:extLst>
              <a:ext uri="{FF2B5EF4-FFF2-40B4-BE49-F238E27FC236}">
                <a16:creationId xmlns:a16="http://schemas.microsoft.com/office/drawing/2014/main" id="{4CE87FDE-A97E-9D4E-04A4-525A355C8DCC}"/>
              </a:ext>
            </a:extLst>
          </p:cNvPr>
          <p:cNvSpPr txBox="1"/>
          <p:nvPr/>
        </p:nvSpPr>
        <p:spPr>
          <a:xfrm>
            <a:off x="5447134" y="4177309"/>
            <a:ext cx="648072"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内容占位符 1">
                <a:extLst>
                  <a:ext uri="{FF2B5EF4-FFF2-40B4-BE49-F238E27FC236}">
                    <a16:creationId xmlns:a16="http://schemas.microsoft.com/office/drawing/2014/main" id="{FD9F60E9-B11B-C0EB-09EF-90891250A179}"/>
                  </a:ext>
                </a:extLst>
              </p:cNvPr>
              <p:cNvSpPr txBox="1">
                <a:spLocks/>
              </p:cNvSpPr>
              <p:nvPr/>
            </p:nvSpPr>
            <p:spPr bwMode="auto">
              <a:xfrm>
                <a:off x="360854" y="5093810"/>
                <a:ext cx="11485848" cy="13875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a:t>
                </a:r>
                <a:r>
                  <a:rPr lang="en-US" altLang="zh-CN" b="1" i="1">
                    <a:solidFill>
                      <a:srgbClr val="000000"/>
                    </a:solidFill>
                    <a:latin typeface="Times New Roman" panose="02020603050405020304" pitchFamily="18" charset="0"/>
                    <a:ea typeface="宋体" panose="02010600030101010101" pitchFamily="2" charset="-122"/>
                  </a:rPr>
                  <a:t>t</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rPr>
                  <a:t>n</a:t>
                </a:r>
                <a14:m>
                  <m:oMath xmlns:m="http://schemas.openxmlformats.org/officeDocument/2006/math">
                    <m:d>
                      <m:dPr>
                        <m:ctrlPr>
                          <a:rPr lang="zh-CN" altLang="zh-CN" b="1" i="1">
                            <a:latin typeface="Cambria Math" panose="02040503050406030204" pitchFamily="18" charset="0"/>
                            <a:ea typeface="Cambria Math" panose="020405030504060302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e>
                    </m:d>
                  </m:oMath>
                </a14:m>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0.15</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n</a:t>
                </a:r>
                <a14:m>
                  <m:oMath xmlns:m="http://schemas.openxmlformats.org/officeDocument/2006/math">
                    <m:d>
                      <m:dPr>
                        <m:ctrlPr>
                          <a:rPr lang="zh-CN" altLang="zh-CN" b="1" i="1">
                            <a:latin typeface="Cambria Math" panose="02040503050406030204" pitchFamily="18" charset="0"/>
                            <a:ea typeface="Cambria Math" panose="020405030504060302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oMath>
                </a14:m>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0.25</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则根据碳原子守恒可得</a:t>
                </a:r>
                <a:r>
                  <a:rPr lang="en-US" altLang="zh-CN" b="1" i="1">
                    <a:solidFill>
                      <a:srgbClr val="000000"/>
                    </a:solidFill>
                    <a:latin typeface="Times New Roman" panose="02020603050405020304" pitchFamily="18" charset="0"/>
                    <a:ea typeface="宋体" panose="02010600030101010101" pitchFamily="2" charset="-122"/>
                  </a:rPr>
                  <a:t>n</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CH</a:t>
                </a:r>
                <a:r>
                  <a:rPr lang="en-US" altLang="zh-CN" b="1" baseline="-25000">
                    <a:solidFill>
                      <a:srgbClr val="000000"/>
                    </a:solidFill>
                    <a:latin typeface="Times New Roman" panose="02020603050405020304" pitchFamily="18" charset="0"/>
                    <a:ea typeface="宋体" panose="02010600030101010101" pitchFamily="2" charset="-122"/>
                  </a:rPr>
                  <a:t>4</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0.6</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因此甲烷的选择性为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den>
                    </m:f>
                  </m:oMath>
                </a14:m>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60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xmlns="">
          <p:sp>
            <p:nvSpPr>
              <p:cNvPr id="11" name="内容占位符 1">
                <a:extLst>
                  <a:ext uri="{FF2B5EF4-FFF2-40B4-BE49-F238E27FC236}">
                    <a16:creationId xmlns:a16="http://schemas.microsoft.com/office/drawing/2014/main" id="{FD9F60E9-B11B-C0EB-09EF-90891250A179}"/>
                  </a:ext>
                </a:extLst>
              </p:cNvPr>
              <p:cNvSpPr txBox="1">
                <a:spLocks noRot="1" noChangeAspect="1" noMove="1" noResize="1" noEditPoints="1" noAdjustHandles="1" noChangeArrowheads="1" noChangeShapeType="1" noTextEdit="1"/>
              </p:cNvSpPr>
              <p:nvPr/>
            </p:nvSpPr>
            <p:spPr bwMode="auto">
              <a:xfrm>
                <a:off x="360854" y="5093810"/>
                <a:ext cx="11485848" cy="1387559"/>
              </a:xfrm>
              <a:prstGeom prst="rect">
                <a:avLst/>
              </a:prstGeom>
              <a:blipFill>
                <a:blip r:embed="rId5"/>
                <a:stretch>
                  <a:fillRect l="-796" r="-849" b="-352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2" name="图片 11">
            <a:extLst>
              <a:ext uri="{FF2B5EF4-FFF2-40B4-BE49-F238E27FC236}">
                <a16:creationId xmlns:a16="http://schemas.microsoft.com/office/drawing/2014/main" id="{5C792C28-6DE7-7193-E051-83A369F2AD85}"/>
              </a:ext>
            </a:extLst>
          </p:cNvPr>
          <p:cNvPicPr>
            <a:picLocks noChangeAspect="1"/>
          </p:cNvPicPr>
          <p:nvPr/>
        </p:nvPicPr>
        <p:blipFill>
          <a:blip r:embed="rId6"/>
          <a:stretch>
            <a:fillRect/>
          </a:stretch>
        </p:blipFill>
        <p:spPr>
          <a:xfrm>
            <a:off x="316695" y="5180460"/>
            <a:ext cx="999732" cy="409339"/>
          </a:xfrm>
          <a:prstGeom prst="rect">
            <a:avLst/>
          </a:prstGeom>
        </p:spPr>
      </p:pic>
    </p:spTree>
    <p:extLst>
      <p:ext uri="{BB962C8B-B14F-4D97-AF65-F5344CB8AC3E}">
        <p14:creationId xmlns:p14="http://schemas.microsoft.com/office/powerpoint/2010/main" val="56086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3914B7D1-87ED-D970-86C1-BBAC5CD550E6}"/>
                  </a:ext>
                </a:extLst>
              </p:cNvPr>
              <p:cNvSpPr>
                <a:spLocks noGrp="1"/>
              </p:cNvSpPr>
              <p:nvPr>
                <p:ph idx="1"/>
              </p:nvPr>
            </p:nvSpPr>
            <p:spPr>
              <a:xfrm>
                <a:off x="360854" y="746120"/>
                <a:ext cx="11485848" cy="1754326"/>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在实际生产中为了提高化学反应速率和甲烷的选择性，应当</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3914B7D1-87ED-D970-86C1-BBAC5CD550E6}"/>
                  </a:ext>
                </a:extLst>
              </p:cNvPr>
              <p:cNvSpPr>
                <a:spLocks noGrp="1" noRot="1" noChangeAspect="1" noMove="1" noResize="1" noEditPoints="1" noAdjustHandles="1" noChangeArrowheads="1" noChangeShapeType="1" noTextEdit="1"/>
              </p:cNvSpPr>
              <p:nvPr>
                <p:ph idx="1"/>
              </p:nvPr>
            </p:nvSpPr>
            <p:spPr>
              <a:xfrm>
                <a:off x="360854" y="746120"/>
                <a:ext cx="11485848" cy="1754326"/>
              </a:xfrm>
              <a:blipFill>
                <a:blip r:embed="rId2"/>
                <a:stretch>
                  <a:fillRect l="-796" r="-849" b="-3472"/>
                </a:stretch>
              </a:blipFill>
            </p:spPr>
            <p:txBody>
              <a:bodyPr/>
              <a:lstStyle/>
              <a:p>
                <a:r>
                  <a:rPr lang="zh-CN" altLang="en-US">
                    <a:noFill/>
                  </a:rPr>
                  <a:t> </a:t>
                </a:r>
              </a:p>
            </p:txBody>
          </p:sp>
        </mc:Fallback>
      </mc:AlternateContent>
      <p:sp>
        <p:nvSpPr>
          <p:cNvPr id="7" name="文本框 6">
            <a:extLst>
              <a:ext uri="{FF2B5EF4-FFF2-40B4-BE49-F238E27FC236}">
                <a16:creationId xmlns:a16="http://schemas.microsoft.com/office/drawing/2014/main" id="{15969CE7-CB73-FAE6-FB56-4C108B91BA00}"/>
              </a:ext>
            </a:extLst>
          </p:cNvPr>
          <p:cNvSpPr txBox="1"/>
          <p:nvPr/>
        </p:nvSpPr>
        <p:spPr>
          <a:xfrm>
            <a:off x="343711" y="4653136"/>
            <a:ext cx="11593080" cy="646331"/>
          </a:xfrm>
          <a:prstGeom prst="rect">
            <a:avLst/>
          </a:prstGeom>
          <a:noFill/>
        </p:spPr>
        <p:txBody>
          <a:bodyPr wrap="square">
            <a:spAutoFit/>
          </a:bodyPr>
          <a:lstStyle/>
          <a:p>
            <a:pPr>
              <a:lnSpc>
                <a:spcPct val="150000"/>
              </a:lnSpc>
            </a:pPr>
            <a:r>
              <a:rPr lang="en-US" altLang="zh-CN" sz="2400" b="1" smtClean="0">
                <a:solidFill>
                  <a:srgbClr val="000000"/>
                </a:solidFill>
                <a:effectLst/>
                <a:ea typeface="楷体" panose="02010609060101010101" pitchFamily="49" charset="-122"/>
                <a:cs typeface="Times New Roman" panose="02020603050405020304" pitchFamily="18" charset="0"/>
              </a:rPr>
              <a:t>               </a:t>
            </a:r>
            <a:r>
              <a:rPr lang="zh-CN" altLang="zh-CN" sz="2400" b="1" smtClean="0">
                <a:solidFill>
                  <a:srgbClr val="000000"/>
                </a:solidFill>
                <a:effectLst/>
                <a:ea typeface="楷体" panose="02010609060101010101" pitchFamily="49" charset="-122"/>
                <a:cs typeface="Times New Roman" panose="02020603050405020304" pitchFamily="18" charset="0"/>
              </a:rPr>
              <a:t>选择</a:t>
            </a:r>
            <a:r>
              <a:rPr lang="zh-CN" altLang="zh-CN" sz="2400" b="1">
                <a:solidFill>
                  <a:srgbClr val="000000"/>
                </a:solidFill>
                <a:effectLst/>
                <a:ea typeface="楷体" panose="02010609060101010101" pitchFamily="49" charset="-122"/>
                <a:cs typeface="Times New Roman" panose="02020603050405020304" pitchFamily="18" charset="0"/>
              </a:rPr>
              <a:t>合适的催化剂</a:t>
            </a:r>
            <a:r>
              <a:rPr lang="zh-CN" altLang="zh-CN" sz="2400" b="1">
                <a:solidFill>
                  <a:srgbClr val="000000"/>
                </a:solidFill>
                <a:effectLst/>
                <a:cs typeface="Times New Roman" panose="02020603050405020304" pitchFamily="18" charset="0"/>
              </a:rPr>
              <a:t>　</a:t>
            </a:r>
            <a:endParaRPr lang="zh-CN" altLang="en-US" sz="2400"/>
          </a:p>
        </p:txBody>
      </p:sp>
      <p:pic>
        <p:nvPicPr>
          <p:cNvPr id="8" name="图片 7">
            <a:extLst>
              <a:ext uri="{FF2B5EF4-FFF2-40B4-BE49-F238E27FC236}">
                <a16:creationId xmlns:a16="http://schemas.microsoft.com/office/drawing/2014/main" id="{E4D872E5-B725-32A0-F934-FD09642634CC}"/>
              </a:ext>
            </a:extLst>
          </p:cNvPr>
          <p:cNvPicPr>
            <a:picLocks noChangeAspect="1"/>
          </p:cNvPicPr>
          <p:nvPr/>
        </p:nvPicPr>
        <p:blipFill>
          <a:blip r:embed="rId3"/>
          <a:stretch>
            <a:fillRect/>
          </a:stretch>
        </p:blipFill>
        <p:spPr>
          <a:xfrm>
            <a:off x="360854" y="4778997"/>
            <a:ext cx="1046020" cy="423292"/>
          </a:xfrm>
          <a:prstGeom prst="rect">
            <a:avLst/>
          </a:prstGeom>
        </p:spPr>
      </p:pic>
      <p:pic>
        <p:nvPicPr>
          <p:cNvPr id="9" name="wht42.jpg" descr="id:2147494149;FounderCES">
            <a:extLst>
              <a:ext uri="{FF2B5EF4-FFF2-40B4-BE49-F238E27FC236}">
                <a16:creationId xmlns:a16="http://schemas.microsoft.com/office/drawing/2014/main" id="{71ADD438-792C-D860-AA4F-57C458570E2D}"/>
              </a:ext>
            </a:extLst>
          </p:cNvPr>
          <p:cNvPicPr>
            <a:picLocks noChangeAspect="1"/>
          </p:cNvPicPr>
          <p:nvPr/>
        </p:nvPicPr>
        <p:blipFill>
          <a:blip r:embed="rId4"/>
          <a:stretch>
            <a:fillRect/>
          </a:stretch>
        </p:blipFill>
        <p:spPr>
          <a:xfrm>
            <a:off x="4150990" y="2430364"/>
            <a:ext cx="3096344" cy="1828429"/>
          </a:xfrm>
          <a:prstGeom prst="rect">
            <a:avLst/>
          </a:prstGeom>
        </p:spPr>
      </p:pic>
      <p:sp>
        <p:nvSpPr>
          <p:cNvPr id="10" name="文本框 9">
            <a:extLst>
              <a:ext uri="{FF2B5EF4-FFF2-40B4-BE49-F238E27FC236}">
                <a16:creationId xmlns:a16="http://schemas.microsoft.com/office/drawing/2014/main" id="{4CE87FDE-A97E-9D4E-04A4-525A355C8DCC}"/>
              </a:ext>
            </a:extLst>
          </p:cNvPr>
          <p:cNvSpPr txBox="1"/>
          <p:nvPr/>
        </p:nvSpPr>
        <p:spPr>
          <a:xfrm>
            <a:off x="5447134" y="4258793"/>
            <a:ext cx="648072" cy="646331"/>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a:extLst>
              <a:ext uri="{FF2B5EF4-FFF2-40B4-BE49-F238E27FC236}">
                <a16:creationId xmlns:a16="http://schemas.microsoft.com/office/drawing/2014/main" id="{FD9F60E9-B11B-C0EB-09EF-90891250A179}"/>
              </a:ext>
            </a:extLst>
          </p:cNvPr>
          <p:cNvSpPr txBox="1">
            <a:spLocks/>
          </p:cNvSpPr>
          <p:nvPr/>
        </p:nvSpPr>
        <p:spPr bwMode="auto">
          <a:xfrm>
            <a:off x="360854" y="51963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催化剂能提高反应速率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在实际生产中为了提高化学反应速率和甲烷的选择性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应当选择合适的催化剂。</a:t>
            </a:r>
            <a:endParaRPr lang="zh-CN" altLang="en-US"/>
          </a:p>
        </p:txBody>
      </p:sp>
      <p:pic>
        <p:nvPicPr>
          <p:cNvPr id="12" name="图片 11">
            <a:extLst>
              <a:ext uri="{FF2B5EF4-FFF2-40B4-BE49-F238E27FC236}">
                <a16:creationId xmlns:a16="http://schemas.microsoft.com/office/drawing/2014/main" id="{5C792C28-6DE7-7193-E051-83A369F2AD85}"/>
              </a:ext>
            </a:extLst>
          </p:cNvPr>
          <p:cNvPicPr>
            <a:picLocks noChangeAspect="1"/>
          </p:cNvPicPr>
          <p:nvPr/>
        </p:nvPicPr>
        <p:blipFill>
          <a:blip r:embed="rId5"/>
          <a:stretch>
            <a:fillRect/>
          </a:stretch>
        </p:blipFill>
        <p:spPr>
          <a:xfrm>
            <a:off x="308688" y="5314101"/>
            <a:ext cx="999732" cy="409339"/>
          </a:xfrm>
          <a:prstGeom prst="rect">
            <a:avLst/>
          </a:prstGeom>
        </p:spPr>
      </p:pic>
    </p:spTree>
    <p:extLst>
      <p:ext uri="{BB962C8B-B14F-4D97-AF65-F5344CB8AC3E}">
        <p14:creationId xmlns:p14="http://schemas.microsoft.com/office/powerpoint/2010/main" val="323193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E81DA57A-04F3-CCBA-54B4-73E78CBB4F76}"/>
                  </a:ext>
                </a:extLst>
              </p:cNvPr>
              <p:cNvSpPr>
                <a:spLocks noGrp="1"/>
              </p:cNvSpPr>
              <p:nvPr>
                <p:ph idx="1"/>
              </p:nvPr>
            </p:nvSpPr>
            <p:spPr>
              <a:xfrm>
                <a:off x="360854" y="642608"/>
                <a:ext cx="11494992" cy="1692258"/>
              </a:xfrm>
            </p:spPr>
            <p:txBody>
              <a:bodyPr/>
              <a:lstStyle/>
              <a:p>
                <a:pPr hangingPunct="0">
                  <a:lnSpc>
                    <a:spcPct val="130000"/>
                  </a:lnSpc>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已知速率方程</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𝐎𝐇</m:t>
                        </m:r>
                      </m:e>
                    </m:d>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速率常数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，只受温度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表示速率常数的对数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与温度的倒数</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E81DA57A-04F3-CCBA-54B4-73E78CBB4F76}"/>
                  </a:ext>
                </a:extLst>
              </p:cNvPr>
              <p:cNvSpPr>
                <a:spLocks noGrp="1" noRot="1" noChangeAspect="1" noMove="1" noResize="1" noEditPoints="1" noAdjustHandles="1" noChangeArrowheads="1" noChangeShapeType="1" noTextEdit="1"/>
              </p:cNvSpPr>
              <p:nvPr>
                <p:ph idx="1"/>
              </p:nvPr>
            </p:nvSpPr>
            <p:spPr>
              <a:xfrm>
                <a:off x="360854" y="642608"/>
                <a:ext cx="11494992" cy="1692258"/>
              </a:xfrm>
              <a:blipFill>
                <a:blip r:embed="rId2"/>
                <a:stretch>
                  <a:fillRect l="-795" t="-360" r="-795" b="-7554"/>
                </a:stretch>
              </a:blipFill>
            </p:spPr>
            <p:txBody>
              <a:bodyPr/>
              <a:lstStyle/>
              <a:p>
                <a:r>
                  <a:rPr lang="zh-CN" altLang="en-US">
                    <a:noFill/>
                  </a:rPr>
                  <a:t> </a:t>
                </a:r>
              </a:p>
            </p:txBody>
          </p:sp>
        </mc:Fallback>
      </mc:AlternateContent>
      <p:pic>
        <p:nvPicPr>
          <p:cNvPr id="3" name="wht44.jpg" descr="id:2147494156;FounderCES">
            <a:extLst>
              <a:ext uri="{FF2B5EF4-FFF2-40B4-BE49-F238E27FC236}">
                <a16:creationId xmlns:a16="http://schemas.microsoft.com/office/drawing/2014/main" id="{08F0A34C-2712-1549-9C6A-28576242BCF1}"/>
              </a:ext>
            </a:extLst>
          </p:cNvPr>
          <p:cNvPicPr>
            <a:picLocks noChangeAspect="1"/>
          </p:cNvPicPr>
          <p:nvPr/>
        </p:nvPicPr>
        <p:blipFill>
          <a:blip r:embed="rId3"/>
          <a:stretch>
            <a:fillRect/>
          </a:stretch>
        </p:blipFill>
        <p:spPr>
          <a:xfrm>
            <a:off x="5375126" y="2439978"/>
            <a:ext cx="1722492" cy="1946822"/>
          </a:xfrm>
          <a:prstGeom prst="rect">
            <a:avLst/>
          </a:prstGeom>
        </p:spPr>
      </p:pic>
      <p:sp>
        <p:nvSpPr>
          <p:cNvPr id="5" name="文本框 4">
            <a:extLst>
              <a:ext uri="{FF2B5EF4-FFF2-40B4-BE49-F238E27FC236}">
                <a16:creationId xmlns:a16="http://schemas.microsoft.com/office/drawing/2014/main" id="{48CF79FC-0301-E74D-4DF5-E7CC2443435D}"/>
              </a:ext>
            </a:extLst>
          </p:cNvPr>
          <p:cNvSpPr txBox="1"/>
          <p:nvPr/>
        </p:nvSpPr>
        <p:spPr>
          <a:xfrm>
            <a:off x="1279635" y="4509367"/>
            <a:ext cx="6096000" cy="461665"/>
          </a:xfrm>
          <a:prstGeom prst="rect">
            <a:avLst/>
          </a:prstGeom>
          <a:noFill/>
        </p:spPr>
        <p:txBody>
          <a:bodyPr wrap="square">
            <a:spAutoFit/>
          </a:bodyPr>
          <a:lstStyle/>
          <a:p>
            <a:r>
              <a:rPr lang="zh-CN" altLang="zh-CN" sz="2400" b="1">
                <a:solidFill>
                  <a:srgbClr val="000000"/>
                </a:solidFill>
                <a:effectLst/>
                <a:ea typeface="宋体" panose="02010600030101010101" pitchFamily="2" charset="-122"/>
                <a:cs typeface="Times New Roman" panose="02020603050405020304" pitchFamily="18" charset="0"/>
              </a:rPr>
              <a:t>＜</a:t>
            </a:r>
            <a:endParaRPr lang="zh-CN" altLang="en-US"/>
          </a:p>
        </p:txBody>
      </p:sp>
      <p:pic>
        <p:nvPicPr>
          <p:cNvPr id="6" name="图片 5">
            <a:extLst>
              <a:ext uri="{FF2B5EF4-FFF2-40B4-BE49-F238E27FC236}">
                <a16:creationId xmlns:a16="http://schemas.microsoft.com/office/drawing/2014/main" id="{C226EBD7-8330-5342-7A60-79B1B0E49E66}"/>
              </a:ext>
            </a:extLst>
          </p:cNvPr>
          <p:cNvPicPr>
            <a:picLocks noChangeAspect="1"/>
          </p:cNvPicPr>
          <p:nvPr/>
        </p:nvPicPr>
        <p:blipFill>
          <a:blip r:embed="rId4"/>
          <a:stretch>
            <a:fillRect/>
          </a:stretch>
        </p:blipFill>
        <p:spPr>
          <a:xfrm>
            <a:off x="360854" y="4537628"/>
            <a:ext cx="1046020" cy="423292"/>
          </a:xfrm>
          <a:prstGeom prst="rect">
            <a:avLst/>
          </a:prstGeom>
        </p:spPr>
      </p:pic>
      <mc:AlternateContent xmlns:mc="http://schemas.openxmlformats.org/markup-compatibility/2006" xmlns:a14="http://schemas.microsoft.com/office/drawing/2010/main">
        <mc:Choice Requires="a14">
          <p:sp>
            <p:nvSpPr>
              <p:cNvPr id="7" name="内容占位符 1">
                <a:extLst>
                  <a:ext uri="{FF2B5EF4-FFF2-40B4-BE49-F238E27FC236}">
                    <a16:creationId xmlns:a16="http://schemas.microsoft.com/office/drawing/2014/main" id="{ADFB46E7-8F30-7A43-93F6-57F743EF335C}"/>
                  </a:ext>
                </a:extLst>
              </p:cNvPr>
              <p:cNvSpPr txBox="1">
                <a:spLocks/>
              </p:cNvSpPr>
              <p:nvPr/>
            </p:nvSpPr>
            <p:spPr bwMode="auto">
              <a:xfrm>
                <a:off x="239574" y="4912925"/>
                <a:ext cx="11485848" cy="17683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20000"/>
                  </a:lnSpc>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中表示速率常数的对数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与温度的倒数</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增大程度比</a:t>
                </a:r>
                <a:r>
                  <a:rPr lang="en-US" altLang="zh-CN" b="1" i="1">
                    <a:solidFill>
                      <a:srgbClr val="000000"/>
                    </a:solidFill>
                    <a:latin typeface="Adobe Caslon Pro" panose="0205050205050A020403"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逆反应是吸热反应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正反应是放热反应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a:extLst>
                  <a:ext uri="{FF2B5EF4-FFF2-40B4-BE49-F238E27FC236}">
                    <a16:creationId xmlns:a16="http://schemas.microsoft.com/office/drawing/2014/main" id="{ADFB46E7-8F30-7A43-93F6-57F743EF335C}"/>
                  </a:ext>
                </a:extLst>
              </p:cNvPr>
              <p:cNvSpPr txBox="1">
                <a:spLocks noRot="1" noChangeAspect="1" noMove="1" noResize="1" noEditPoints="1" noAdjustHandles="1" noChangeArrowheads="1" noChangeShapeType="1" noTextEdit="1"/>
              </p:cNvSpPr>
              <p:nvPr/>
            </p:nvSpPr>
            <p:spPr bwMode="auto">
              <a:xfrm>
                <a:off x="239574" y="4912925"/>
                <a:ext cx="11485848" cy="1768369"/>
              </a:xfrm>
              <a:prstGeom prst="rect">
                <a:avLst/>
              </a:prstGeom>
              <a:blipFill>
                <a:blip r:embed="rId5"/>
                <a:stretch>
                  <a:fillRect l="-796" r="-849" b="-72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7AB3B530-774E-5B4B-B49B-7CDDCF859A07}"/>
              </a:ext>
            </a:extLst>
          </p:cNvPr>
          <p:cNvPicPr>
            <a:picLocks noChangeAspect="1"/>
          </p:cNvPicPr>
          <p:nvPr/>
        </p:nvPicPr>
        <p:blipFill>
          <a:blip r:embed="rId6"/>
          <a:stretch>
            <a:fillRect/>
          </a:stretch>
        </p:blipFill>
        <p:spPr>
          <a:xfrm>
            <a:off x="298418" y="5082323"/>
            <a:ext cx="999732" cy="409339"/>
          </a:xfrm>
          <a:prstGeom prst="rect">
            <a:avLst/>
          </a:prstGeom>
        </p:spPr>
      </p:pic>
      <p:sp>
        <p:nvSpPr>
          <p:cNvPr id="9" name="文本框 8">
            <a:extLst>
              <a:ext uri="{FF2B5EF4-FFF2-40B4-BE49-F238E27FC236}">
                <a16:creationId xmlns:a16="http://schemas.microsoft.com/office/drawing/2014/main" id="{4CE87FDE-A97E-9D4E-04A4-525A355C8DCC}"/>
              </a:ext>
            </a:extLst>
          </p:cNvPr>
          <p:cNvSpPr txBox="1"/>
          <p:nvPr/>
        </p:nvSpPr>
        <p:spPr>
          <a:xfrm>
            <a:off x="5912336" y="4171711"/>
            <a:ext cx="648072" cy="576248"/>
          </a:xfrm>
          <a:prstGeom prst="rect">
            <a:avLst/>
          </a:prstGeom>
          <a:noFill/>
        </p:spPr>
        <p:txBody>
          <a:bodyPr wrap="square">
            <a:spAutoFit/>
          </a:bodyPr>
          <a:lstStyle/>
          <a:p>
            <a:pPr algn="ctr" hangingPunct="0">
              <a:lnSpc>
                <a:spcPct val="150000"/>
              </a:lnSpc>
            </a:pPr>
            <a:r>
              <a:rPr lang="zh-CN"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32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9C30F-573E-0A6D-D87B-00D347780ED6}"/>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D47FFE00-B12F-FD39-AA17-2CEEEE77CF53}"/>
              </a:ext>
            </a:extLst>
          </p:cNvPr>
          <p:cNvPicPr>
            <a:picLocks noChangeAspect="1"/>
          </p:cNvPicPr>
          <p:nvPr/>
        </p:nvPicPr>
        <p:blipFill>
          <a:blip r:embed="rId2"/>
          <a:stretch>
            <a:fillRect/>
          </a:stretch>
        </p:blipFill>
        <p:spPr>
          <a:xfrm>
            <a:off x="360854" y="1007130"/>
            <a:ext cx="11485848" cy="5302190"/>
          </a:xfrm>
          <a:prstGeom prst="rect">
            <a:avLst/>
          </a:prstGeom>
        </p:spPr>
      </p:pic>
      <p:sp>
        <p:nvSpPr>
          <p:cNvPr id="4" name="内容占位符 3">
            <a:extLst>
              <a:ext uri="{FF2B5EF4-FFF2-40B4-BE49-F238E27FC236}">
                <a16:creationId xmlns:a16="http://schemas.microsoft.com/office/drawing/2014/main" id="{B0C3C04D-5E8B-6B2F-641F-08297C123748}"/>
              </a:ext>
            </a:extLst>
          </p:cNvPr>
          <p:cNvSpPr>
            <a:spLocks noGrp="1"/>
          </p:cNvSpPr>
          <p:nvPr>
            <p:ph idx="1"/>
          </p:nvPr>
        </p:nvSpPr>
        <p:spPr>
          <a:xfrm>
            <a:off x="2326294" y="980235"/>
            <a:ext cx="9376860" cy="576248"/>
          </a:xfrm>
        </p:spPr>
        <p:txBody>
          <a:bodyPr/>
          <a:lstStyle/>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三步突破能量变化能垒图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EPS" descr="id:2147493056;FounderCES">
            <a:extLst>
              <a:ext uri="{FF2B5EF4-FFF2-40B4-BE49-F238E27FC236}">
                <a16:creationId xmlns:a16="http://schemas.microsoft.com/office/drawing/2014/main" id="{AD4DD997-0C2F-A9BD-CD53-A257DAD2DD55}"/>
              </a:ext>
            </a:extLst>
          </p:cNvPr>
          <p:cNvPicPr>
            <a:picLocks noChangeAspect="1"/>
          </p:cNvPicPr>
          <p:nvPr/>
        </p:nvPicPr>
        <p:blipFill>
          <a:blip r:embed="rId3"/>
          <a:stretch>
            <a:fillRect/>
          </a:stretch>
        </p:blipFill>
        <p:spPr>
          <a:xfrm>
            <a:off x="406574" y="1043944"/>
            <a:ext cx="1935590" cy="440550"/>
          </a:xfrm>
          <a:prstGeom prst="rect">
            <a:avLst/>
          </a:prstGeom>
        </p:spPr>
      </p:pic>
      <p:graphicFrame>
        <p:nvGraphicFramePr>
          <p:cNvPr id="2" name="表格 1">
            <a:extLst>
              <a:ext uri="{FF2B5EF4-FFF2-40B4-BE49-F238E27FC236}">
                <a16:creationId xmlns:a16="http://schemas.microsoft.com/office/drawing/2014/main" id="{1043661A-7A30-A6F8-0F9B-FD692847BE31}"/>
              </a:ext>
            </a:extLst>
          </p:cNvPr>
          <p:cNvGraphicFramePr>
            <a:graphicFrameLocks noGrp="1"/>
          </p:cNvGraphicFramePr>
          <p:nvPr>
            <p:extLst>
              <p:ext uri="{D42A27DB-BD31-4B8C-83A1-F6EECF244321}">
                <p14:modId xmlns:p14="http://schemas.microsoft.com/office/powerpoint/2010/main" val="2082983544"/>
              </p:ext>
            </p:extLst>
          </p:nvPr>
        </p:nvGraphicFramePr>
        <p:xfrm>
          <a:off x="451399" y="1596994"/>
          <a:ext cx="11296580" cy="4594648"/>
        </p:xfrm>
        <a:graphic>
          <a:graphicData uri="http://schemas.openxmlformats.org/drawingml/2006/table">
            <a:tbl>
              <a:tblPr firstRow="1" firstCol="1" bandRow="1"/>
              <a:tblGrid>
                <a:gridCol w="1899391">
                  <a:extLst>
                    <a:ext uri="{9D8B030D-6E8A-4147-A177-3AD203B41FA5}">
                      <a16:colId xmlns:a16="http://schemas.microsoft.com/office/drawing/2014/main" val="1387276495"/>
                    </a:ext>
                  </a:extLst>
                </a:gridCol>
                <a:gridCol w="9397189">
                  <a:extLst>
                    <a:ext uri="{9D8B030D-6E8A-4147-A177-3AD203B41FA5}">
                      <a16:colId xmlns:a16="http://schemas.microsoft.com/office/drawing/2014/main" val="1503776393"/>
                    </a:ext>
                  </a:extLst>
                </a:gridCol>
              </a:tblGrid>
              <a:tr h="1508654">
                <a:tc>
                  <a:txBody>
                    <a:bodyPr/>
                    <a:lstStyle/>
                    <a:p>
                      <a:pPr algn="l" hangingPunct="0">
                        <a:lnSpc>
                          <a:spcPct val="150000"/>
                        </a:lnSpc>
                        <a:buNone/>
                      </a:pPr>
                      <a:r>
                        <a:rPr lang="zh-CN" sz="23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通览全图，理清坐标含义</a:t>
                      </a:r>
                      <a:endParaRPr lang="zh-CN" sz="1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4690" marR="546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3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能量变化能垒图的横坐标一般表示反应的历程，横坐标的不同阶段表示一个完整反应的不同阶段。纵坐标表示能量的变化，不同阶段的最大能垒即该反应的活化能</a:t>
                      </a:r>
                      <a:endParaRPr lang="zh-CN" sz="1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4690" marR="546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50510245"/>
                  </a:ext>
                </a:extLst>
              </a:tr>
              <a:tr h="1508654">
                <a:tc>
                  <a:txBody>
                    <a:bodyPr/>
                    <a:lstStyle/>
                    <a:p>
                      <a:pPr algn="l" hangingPunct="0">
                        <a:lnSpc>
                          <a:spcPct val="150000"/>
                        </a:lnSpc>
                        <a:buNone/>
                      </a:pPr>
                      <a:r>
                        <a:rPr lang="zh-CN" sz="23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细看变化，分析各段反应</a:t>
                      </a:r>
                      <a:endParaRPr lang="zh-CN" sz="1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4690" marR="546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3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仔细观察曲线的变化趋势，分析每一阶段发生的反应是什么，各段反应放热还是吸热，能量升高的为吸热，能量下降的为放热</a:t>
                      </a:r>
                      <a:endParaRPr lang="zh-CN" sz="1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4690" marR="546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126470116"/>
                  </a:ext>
                </a:extLst>
              </a:tr>
              <a:tr h="1508654">
                <a:tc>
                  <a:txBody>
                    <a:bodyPr/>
                    <a:lstStyle/>
                    <a:p>
                      <a:pPr algn="l" hangingPunct="0">
                        <a:lnSpc>
                          <a:spcPct val="150000"/>
                        </a:lnSpc>
                        <a:buNone/>
                      </a:pPr>
                      <a:r>
                        <a:rPr lang="zh-CN" sz="23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综合分析，作出合理判断</a:t>
                      </a:r>
                      <a:endParaRPr lang="zh-CN" sz="1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4690" marR="546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3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如利用盖斯定律将各步反应相加，即得到完整反应；催化剂只改变反应的活化能，不改变反应的反应热，也不会改变反应物的转化率</a:t>
                      </a:r>
                      <a:endParaRPr lang="zh-CN" sz="1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txBody>
                  <a:tcPr marL="54690" marR="546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8807253"/>
                  </a:ext>
                </a:extLst>
              </a:tr>
            </a:tbl>
          </a:graphicData>
        </a:graphic>
      </p:graphicFrame>
    </p:spTree>
    <p:extLst>
      <p:ext uri="{BB962C8B-B14F-4D97-AF65-F5344CB8AC3E}">
        <p14:creationId xmlns:p14="http://schemas.microsoft.com/office/powerpoint/2010/main" val="19803131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694564B-2B8A-F189-AD5C-9862684E8FD4}"/>
              </a:ext>
            </a:extLst>
          </p:cNvPr>
          <p:cNvSpPr>
            <a:spLocks noGrp="1"/>
          </p:cNvSpPr>
          <p:nvPr>
            <p:ph idx="1"/>
          </p:nvPr>
        </p:nvSpPr>
        <p:spPr>
          <a:xfrm>
            <a:off x="360854" y="746120"/>
            <a:ext cx="11485848" cy="4454233"/>
          </a:xfrm>
        </p:spPr>
        <p:txBody>
          <a:bodyPr/>
          <a:lstStyle/>
          <a:p>
            <a:pPr hangingPunct="0"/>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型的解题策略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阅读题干文字部分内容，明确图像要呈现的内容是关于什么反应、在什么条件下、哪个反应阶段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从开始到结束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或相同时段内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或平衡时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、什么物质的什么量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随什么量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看清图像的横坐标和纵坐标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注意单位及数量级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，当有两套横坐标或纵坐标、多条曲线时，认清各曲线对应的是哪一套坐标系；当有一套坐标系、多条曲线时，搞清楚各曲线所对应的物质或因变量。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3063;FounderCES">
            <a:extLst>
              <a:ext uri="{FF2B5EF4-FFF2-40B4-BE49-F238E27FC236}">
                <a16:creationId xmlns:a16="http://schemas.microsoft.com/office/drawing/2014/main" id="{FBC94314-B81B-C9C7-F013-1285C0ECEAE0}"/>
              </a:ext>
            </a:extLst>
          </p:cNvPr>
          <p:cNvPicPr>
            <a:picLocks noChangeAspect="1"/>
          </p:cNvPicPr>
          <p:nvPr/>
        </p:nvPicPr>
        <p:blipFill>
          <a:blip r:embed="rId2"/>
          <a:stretch>
            <a:fillRect/>
          </a:stretch>
        </p:blipFill>
        <p:spPr>
          <a:xfrm>
            <a:off x="360854" y="910808"/>
            <a:ext cx="952500" cy="334537"/>
          </a:xfrm>
          <a:prstGeom prst="rect">
            <a:avLst/>
          </a:prstGeom>
        </p:spPr>
      </p:pic>
    </p:spTree>
    <p:extLst>
      <p:ext uri="{BB962C8B-B14F-4D97-AF65-F5344CB8AC3E}">
        <p14:creationId xmlns:p14="http://schemas.microsoft.com/office/powerpoint/2010/main" val="1196054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EBBC737-4181-6BB0-E0C5-6AAFDA11B151}"/>
              </a:ext>
            </a:extLst>
          </p:cNvPr>
          <p:cNvSpPr>
            <a:spLocks noGrp="1"/>
          </p:cNvSpPr>
          <p:nvPr>
            <p:ph idx="1"/>
          </p:nvPr>
        </p:nvSpPr>
        <p:spPr>
          <a:xfrm>
            <a:off x="360854" y="677112"/>
            <a:ext cx="11485848" cy="5865195"/>
          </a:xfrm>
        </p:spPr>
        <p:txBody>
          <a:bodyPr/>
          <a:lstStyle/>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根据图像的文字说明及坐标系的化学含义，确定图像的类型</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速率图像、平衡图像、既有速率又有平衡、是否平衡不确定</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搞清楚曲线的起点、拐点、终点或两曲线的交点所表示的化学含义。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搞清楚曲线的变化趋势所表示的化学含义。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横坐标为时间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的图像，通常曲线的</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大小表示化学反应速率的快慢，</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平台</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高度的变化表示化学平衡状态的移动方向。</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，纵坐标为平衡状态的某个量，曲线的变化趋势表示平衡的移动方向。</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，纵坐标为相同时间段内的某个量，曲线有两种不同的变化趋势，则通常第一个变化趋势表示速率的变化，第二个变化趋势表示平衡的移动</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可能是因为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过高</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催化剂活性降低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或发生副反应</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9724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7C8FAD7-C5B7-3179-C5A3-9772B5DEE64D}"/>
              </a:ext>
            </a:extLst>
          </p:cNvPr>
          <p:cNvSpPr>
            <a:spLocks noGrp="1"/>
          </p:cNvSpPr>
          <p:nvPr>
            <p:ph idx="1"/>
          </p:nvPr>
        </p:nvSpPr>
        <p:spPr>
          <a:xfrm>
            <a:off x="360854" y="746120"/>
            <a:ext cx="11485848" cy="2792239"/>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答题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精读选项，确定问题属性。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先证据，再理论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分析过程：逆向思维＋逻辑推理。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答案呈现：题给证据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＋对应理论分析。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22986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76D4DC3C-E7A4-C281-1758-2BA0AF92F42F}"/>
                  </a:ext>
                </a:extLst>
              </p:cNvPr>
              <p:cNvSpPr>
                <a:spLocks noGrp="1"/>
              </p:cNvSpPr>
              <p:nvPr>
                <p:ph idx="1"/>
              </p:nvPr>
            </p:nvSpPr>
            <p:spPr>
              <a:xfrm>
                <a:off x="360854" y="746120"/>
                <a:ext cx="11485848" cy="5429050"/>
              </a:xfrm>
            </p:spPr>
            <p:txBody>
              <a:bodyPr/>
              <a:lstStyle/>
              <a:p>
                <a:pPr algn="dist"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河南郑州第四高级中学高二第一次调考</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对于反应</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2SiHCl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，采用大孔弱碱性阴离子交换树脂催化剂，在</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323 K</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343 K</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endPar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的转化率随时间变化的结果如图，反应速率</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ea typeface="宋体" panose="02010600030101010101" pitchFamily="2" charset="-122"/>
                    <a:cs typeface="Times New Roman" panose="02020603050405020304" pitchFamily="18" charset="0"/>
                  </a:rPr>
                  <a:t>k</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𝐒𝐢𝐇𝐂</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ea typeface="宋体" panose="02010600030101010101" pitchFamily="2" charset="-122"/>
                    <a:cs typeface="Times New Roman" panose="02020603050405020304" pitchFamily="18" charset="0"/>
                  </a:rPr>
                  <a:t>k</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endPar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14:m>
                  <m:oMath xmlns:m="http://schemas.openxmlformats.org/officeDocument/2006/math">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ub>
                    </m:sSub>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𝐒𝐢𝐂</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sub>
                    </m:sSub>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ea typeface="宋体" panose="02010600030101010101" pitchFamily="2" charset="-122"/>
                    <a:cs typeface="Times New Roman" panose="02020603050405020304" pitchFamily="18" charset="0"/>
                  </a:rPr>
                  <a:t>k</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ea typeface="宋体" panose="02010600030101010101" pitchFamily="2" charset="-122"/>
                    <a:cs typeface="Times New Roman" panose="02020603050405020304" pitchFamily="18" charset="0"/>
                  </a:rPr>
                  <a:t>k</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分别为正、逆向反应速率常数，</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为物质的量分数。下列说法不正确的是</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处反应速率大小关系</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及时移去产物可提高</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改进催化剂</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增大反应物的浓度可以缩短反应达到平衡的时间</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0.77</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76D4DC3C-E7A4-C281-1758-2BA0AF92F42F}"/>
                  </a:ext>
                </a:extLst>
              </p:cNvPr>
              <p:cNvSpPr>
                <a:spLocks noGrp="1" noRot="1" noChangeAspect="1" noMove="1" noResize="1" noEditPoints="1" noAdjustHandles="1" noChangeArrowheads="1" noChangeShapeType="1" noTextEdit="1"/>
              </p:cNvSpPr>
              <p:nvPr>
                <p:ph idx="1"/>
              </p:nvPr>
            </p:nvSpPr>
            <p:spPr>
              <a:xfrm>
                <a:off x="360854" y="746120"/>
                <a:ext cx="11485848" cy="5429050"/>
              </a:xfrm>
              <a:blipFill>
                <a:blip r:embed="rId2"/>
                <a:stretch>
                  <a:fillRect l="-743" r="-796" b="-449"/>
                </a:stretch>
              </a:blipFill>
            </p:spPr>
            <p:txBody>
              <a:bodyPr/>
              <a:lstStyle/>
              <a:p>
                <a:r>
                  <a:rPr lang="zh-CN" altLang="en-US">
                    <a:noFill/>
                  </a:rPr>
                  <a:t> </a:t>
                </a:r>
              </a:p>
            </p:txBody>
          </p:sp>
        </mc:Fallback>
      </mc:AlternateContent>
      <p:pic>
        <p:nvPicPr>
          <p:cNvPr id="3" name="24典例2.EPS" descr="id:2147492653;FounderCES">
            <a:extLst>
              <a:ext uri="{FF2B5EF4-FFF2-40B4-BE49-F238E27FC236}">
                <a16:creationId xmlns:a16="http://schemas.microsoft.com/office/drawing/2014/main" id="{30C4CD7C-3F68-160F-DE1C-80FDACECAC47}"/>
              </a:ext>
            </a:extLst>
          </p:cNvPr>
          <p:cNvPicPr>
            <a:picLocks noChangeAspect="1"/>
          </p:cNvPicPr>
          <p:nvPr/>
        </p:nvPicPr>
        <p:blipFill>
          <a:blip r:embed="rId3"/>
          <a:stretch>
            <a:fillRect/>
          </a:stretch>
        </p:blipFill>
        <p:spPr>
          <a:xfrm>
            <a:off x="464019" y="899929"/>
            <a:ext cx="1146439" cy="368832"/>
          </a:xfrm>
          <a:prstGeom prst="rect">
            <a:avLst/>
          </a:prstGeom>
        </p:spPr>
      </p:pic>
      <p:pic>
        <p:nvPicPr>
          <p:cNvPr id="5" name="图片 4">
            <a:extLst>
              <a:ext uri="{FF2B5EF4-FFF2-40B4-BE49-F238E27FC236}">
                <a16:creationId xmlns:a16="http://schemas.microsoft.com/office/drawing/2014/main" id="{C53126C1-B31E-5732-FCA4-DB75F1BC754F}"/>
              </a:ext>
            </a:extLst>
          </p:cNvPr>
          <p:cNvPicPr>
            <a:picLocks noChangeAspect="1"/>
          </p:cNvPicPr>
          <p:nvPr/>
        </p:nvPicPr>
        <p:blipFill>
          <a:blip r:embed="rId4"/>
          <a:stretch>
            <a:fillRect/>
          </a:stretch>
        </p:blipFill>
        <p:spPr>
          <a:xfrm>
            <a:off x="360854" y="6142560"/>
            <a:ext cx="1046020" cy="423292"/>
          </a:xfrm>
          <a:prstGeom prst="rect">
            <a:avLst/>
          </a:prstGeom>
        </p:spPr>
      </p:pic>
      <p:sp>
        <p:nvSpPr>
          <p:cNvPr id="9" name="文本框 8">
            <a:extLst>
              <a:ext uri="{FF2B5EF4-FFF2-40B4-BE49-F238E27FC236}">
                <a16:creationId xmlns:a16="http://schemas.microsoft.com/office/drawing/2014/main" id="{0C497BF2-D987-ABAF-B279-79AA6D599CCC}"/>
              </a:ext>
            </a:extLst>
          </p:cNvPr>
          <p:cNvSpPr txBox="1"/>
          <p:nvPr/>
        </p:nvSpPr>
        <p:spPr>
          <a:xfrm>
            <a:off x="1406874" y="6123373"/>
            <a:ext cx="6104964" cy="461665"/>
          </a:xfrm>
          <a:prstGeom prst="rect">
            <a:avLst/>
          </a:prstGeom>
          <a:noFill/>
        </p:spPr>
        <p:txBody>
          <a:bodyPr wrap="square">
            <a:spAutoFit/>
          </a:bodyPr>
          <a:lstStyle/>
          <a:p>
            <a:r>
              <a:rPr lang="en-US" altLang="zh-CN" sz="2300" b="1">
                <a:solidFill>
                  <a:srgbClr val="000000"/>
                </a:solidFill>
                <a:effectLst/>
                <a:latin typeface="Times New Roman" panose="02020603050405020304" pitchFamily="18" charset="0"/>
                <a:ea typeface="宋体" panose="02010600030101010101" pitchFamily="2" charset="-122"/>
              </a:rPr>
              <a:t>D</a:t>
            </a:r>
            <a:endParaRPr lang="zh-CN" altLang="en-US" sz="2300"/>
          </a:p>
        </p:txBody>
      </p:sp>
      <p:pic>
        <p:nvPicPr>
          <p:cNvPr id="10" name="wht45.jpg" descr="id:2147494206;FounderCES">
            <a:extLst>
              <a:ext uri="{FF2B5EF4-FFF2-40B4-BE49-F238E27FC236}">
                <a16:creationId xmlns:a16="http://schemas.microsoft.com/office/drawing/2014/main" id="{0BCF918B-C5CB-E5C0-5AFC-0D0A04B0F043}"/>
              </a:ext>
            </a:extLst>
          </p:cNvPr>
          <p:cNvPicPr>
            <a:picLocks noChangeAspect="1"/>
          </p:cNvPicPr>
          <p:nvPr/>
        </p:nvPicPr>
        <p:blipFill>
          <a:blip r:embed="rId5">
            <a:clrChange>
              <a:clrFrom>
                <a:srgbClr val="FFFFFE"/>
              </a:clrFrom>
              <a:clrTo>
                <a:srgbClr val="FFFFFE">
                  <a:alpha val="0"/>
                </a:srgbClr>
              </a:clrTo>
            </a:clrChange>
          </a:blip>
          <a:stretch>
            <a:fillRect/>
          </a:stretch>
        </p:blipFill>
        <p:spPr>
          <a:xfrm>
            <a:off x="7679382" y="3573016"/>
            <a:ext cx="3865651" cy="2232248"/>
          </a:xfrm>
          <a:prstGeom prst="rect">
            <a:avLst/>
          </a:prstGeom>
        </p:spPr>
      </p:pic>
    </p:spTree>
    <p:extLst>
      <p:ext uri="{BB962C8B-B14F-4D97-AF65-F5344CB8AC3E}">
        <p14:creationId xmlns:p14="http://schemas.microsoft.com/office/powerpoint/2010/main" val="146443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E6D5D934-9A9C-EB71-892C-7C2FC7CCCDC1}"/>
              </a:ext>
            </a:extLst>
          </p:cNvPr>
          <p:cNvSpPr>
            <a:spLocks noGrp="1"/>
          </p:cNvSpPr>
          <p:nvPr>
            <p:ph idx="1"/>
          </p:nvPr>
        </p:nvSpPr>
        <p:spPr>
          <a:xfrm>
            <a:off x="360854" y="746120"/>
            <a:ext cx="11485848" cy="2862322"/>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根据教材第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页表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在不同温度和压强下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的体积比为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混合物中氨的含量的实验数据分析，增大反应速率的条件是升高温度、增大压强、增大反应物浓度或使用催化剂等，增大平衡混合物中氨的含量的条件是降低温度、增大压强、增大反应物浓度等。二者在温度上的措施是不一致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342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74391-97EC-22B0-8C0E-E339EF4757C5}"/>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36F586E3-97BC-1116-99A9-A77744A86BAE}"/>
                  </a:ext>
                </a:extLst>
              </p:cNvPr>
              <p:cNvSpPr>
                <a:spLocks noGrp="1"/>
              </p:cNvSpPr>
              <p:nvPr>
                <p:ph idx="1"/>
              </p:nvPr>
            </p:nvSpPr>
            <p:spPr>
              <a:xfrm>
                <a:off x="360854" y="702990"/>
                <a:ext cx="11485848" cy="3918958"/>
              </a:xfrm>
            </p:spPr>
            <p:txBody>
              <a:bodyPr/>
              <a:lstStyle/>
              <a:p>
                <a:pPr algn="dist" hangingPunct="0"/>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所在曲线先达到平衡</a:t>
                </a:r>
                <a:r>
                  <a:rPr lang="zh-CN"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反应速率快</a:t>
                </a:r>
                <a:r>
                  <a:rPr lang="zh-CN"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则反应温度高</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343</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 </a:t>
                </a:r>
              </a:p>
              <a:p>
                <a:pPr hangingPunct="0"/>
                <a:r>
                  <a:rPr lang="en-US"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其他条件相同时</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温度越高</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反应速率越快。</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时的变化图像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343</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 SiHCl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的平衡转化率大于</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323</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说明升高温度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则该反应为吸热反应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点温度高于</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点反应速率快</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及时移去产物</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生成物浓度减小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可提高</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改进催化剂可降低反应活化能</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均能加快反应速率</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可以缩短反应达到平衡的</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所在</a:t>
                </a:r>
                <a:endParaRPr lang="en-US" altLang="zh-CN" sz="2300"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pPr>
                <a:r>
                  <a:rPr lang="zh-CN" altLang="zh-CN" sz="2300"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达到平衡时</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正、逆反应速率相等</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i="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100">
                    <a:solidFill>
                      <a:srgbClr val="000000"/>
                    </a:solidFill>
                    <a:ea typeface="宋体" panose="02010600030101010101" pitchFamily="2" charset="-122"/>
                    <a:cs typeface="Times New Roman" panose="02020603050405020304" pitchFamily="18" charset="0"/>
                  </a:rPr>
                  <a:t>k</a:t>
                </a:r>
                <a:r>
                  <a:rPr lang="zh-CN" altLang="zh-CN" sz="2300"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14:m>
                  <m:oMath xmlns:m="http://schemas.openxmlformats.org/officeDocument/2006/math">
                    <m:sSubSup>
                      <m:sSubSup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𝐒𝐢𝐇𝐂</m:t>
                        </m:r>
                        <m:sSub>
                          <m:sSub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sub>
                      <m:sup>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ea typeface="宋体" panose="02010600030101010101" pitchFamily="2" charset="-122"/>
                    <a:cs typeface="Times New Roman" panose="02020603050405020304" pitchFamily="18" charset="0"/>
                  </a:rPr>
                  <a:t>k</a:t>
                </a:r>
                <a:r>
                  <a:rPr lang="zh-CN" altLang="zh-CN" sz="23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14:m>
                  <m:oMath xmlns:m="http://schemas.openxmlformats.org/officeDocument/2006/math">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ub>
                    </m:sSub>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𝐒𝐢𝐂</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sub>
                    </m:sSub>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36F586E3-97BC-1116-99A9-A77744A86BAE}"/>
                  </a:ext>
                </a:extLst>
              </p:cNvPr>
              <p:cNvSpPr>
                <a:spLocks noGrp="1" noRot="1" noChangeAspect="1" noMove="1" noResize="1" noEditPoints="1" noAdjustHandles="1" noChangeArrowheads="1" noChangeShapeType="1" noTextEdit="1"/>
              </p:cNvSpPr>
              <p:nvPr>
                <p:ph idx="1"/>
              </p:nvPr>
            </p:nvSpPr>
            <p:spPr>
              <a:xfrm>
                <a:off x="360854" y="702990"/>
                <a:ext cx="11485848" cy="3918958"/>
              </a:xfrm>
              <a:blipFill>
                <a:blip r:embed="rId2"/>
                <a:stretch>
                  <a:fillRect l="-743" r="-796"/>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04B15CFC-97C5-47B4-0386-94A51FC51498}"/>
              </a:ext>
            </a:extLst>
          </p:cNvPr>
          <p:cNvPicPr>
            <a:picLocks noChangeAspect="1"/>
          </p:cNvPicPr>
          <p:nvPr/>
        </p:nvPicPr>
        <p:blipFill>
          <a:blip r:embed="rId3"/>
          <a:stretch>
            <a:fillRect/>
          </a:stretch>
        </p:blipFill>
        <p:spPr>
          <a:xfrm>
            <a:off x="401037" y="838695"/>
            <a:ext cx="999732" cy="409339"/>
          </a:xfrm>
          <a:prstGeom prst="rect">
            <a:avLst/>
          </a:prstGeom>
        </p:spPr>
      </p:pic>
      <p:pic>
        <p:nvPicPr>
          <p:cNvPr id="4" name="箭头右下.eps" descr="id:2147494220;FounderCES">
            <a:extLst>
              <a:ext uri="{FF2B5EF4-FFF2-40B4-BE49-F238E27FC236}">
                <a16:creationId xmlns:a16="http://schemas.microsoft.com/office/drawing/2014/main" id="{589A8848-B1C3-0805-CD5C-34B190E06308}"/>
              </a:ext>
            </a:extLst>
          </p:cNvPr>
          <p:cNvPicPr>
            <a:picLocks noChangeAspect="1"/>
          </p:cNvPicPr>
          <p:nvPr/>
        </p:nvPicPr>
        <p:blipFill>
          <a:blip r:embed="rId4"/>
          <a:stretch>
            <a:fillRect/>
          </a:stretch>
        </p:blipFill>
        <p:spPr>
          <a:xfrm>
            <a:off x="3070870" y="1248034"/>
            <a:ext cx="504056" cy="397837"/>
          </a:xfrm>
          <a:prstGeom prst="rect">
            <a:avLst/>
          </a:prstGeom>
        </p:spPr>
      </p:pic>
      <p:pic>
        <p:nvPicPr>
          <p:cNvPr id="5" name="wht45.jpg" descr="id:2147494206;FounderCES">
            <a:extLst>
              <a:ext uri="{FF2B5EF4-FFF2-40B4-BE49-F238E27FC236}">
                <a16:creationId xmlns:a16="http://schemas.microsoft.com/office/drawing/2014/main" id="{514F4F06-1F9E-1067-B505-067648652698}"/>
              </a:ext>
            </a:extLst>
          </p:cNvPr>
          <p:cNvPicPr>
            <a:picLocks noChangeAspect="1"/>
          </p:cNvPicPr>
          <p:nvPr/>
        </p:nvPicPr>
        <p:blipFill>
          <a:blip r:embed="rId5"/>
          <a:stretch>
            <a:fillRect/>
          </a:stretch>
        </p:blipFill>
        <p:spPr>
          <a:xfrm>
            <a:off x="4078982" y="4537998"/>
            <a:ext cx="3528392" cy="2037495"/>
          </a:xfrm>
          <a:prstGeom prst="rect">
            <a:avLst/>
          </a:prstGeom>
        </p:spPr>
      </p:pic>
    </p:spTree>
    <p:extLst>
      <p:ext uri="{BB962C8B-B14F-4D97-AF65-F5344CB8AC3E}">
        <p14:creationId xmlns:p14="http://schemas.microsoft.com/office/powerpoint/2010/main" val="2302009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9BDC7A22-F5A0-9333-18E2-EAE527A88BB5}"/>
                  </a:ext>
                </a:extLst>
              </p:cNvPr>
              <p:cNvSpPr>
                <a:spLocks noGrp="1"/>
              </p:cNvSpPr>
              <p:nvPr>
                <p:ph idx="1"/>
              </p:nvPr>
            </p:nvSpPr>
            <p:spPr>
              <a:xfrm>
                <a:off x="360854" y="746120"/>
                <a:ext cx="11485848" cy="6103017"/>
              </a:xfrm>
            </p:spPr>
            <p:txBody>
              <a:bodyPr/>
              <a:lstStyle/>
              <a:p>
                <a:pPr hangingPunct="0"/>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平衡转化率为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起始加入量为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化学平衡三段式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00000"/>
                  </a:lnSpc>
                </a:pPr>
                <a14:m>
                  <m:oMathPara xmlns:m="http://schemas.openxmlformats.org/officeDocument/2006/math">
                    <m:oMathParaPr>
                      <m:jc m:val="left"/>
                    </m:oMathParaPr>
                    <m:oMath xmlns:m="http://schemas.openxmlformats.org/officeDocument/2006/math">
                      <m:m>
                        <m:mPr>
                          <m:plcHide m:val="on"/>
                          <m:mcs>
                            <m:mc>
                              <m:mcPr>
                                <m:count m:val="6"/>
                                <m:mcJc m:val="center"/>
                              </m:mcPr>
                            </m:mc>
                          </m:mcs>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𝟐𝐒𝐢𝐇𝐂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r>
                          <m:e>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起始量</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转化量</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e>
                        </m:mr>
                        <m:mr>
                          <m:e>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平衡量</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𝟕𝟖</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e>
                        </m:mr>
                      </m:m>
                    </m:oMath>
                  </m:oMathPara>
                </a14:m>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平衡时气体的总物质的量为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0.78</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i="1" spc="-100">
                            <a:solidFill>
                              <a:srgbClr val="000000"/>
                            </a:solidFill>
                            <a:ea typeface="宋体" panose="02010600030101010101" pitchFamily="2" charset="-122"/>
                            <a:cs typeface="Times New Roman" panose="02020603050405020304" pitchFamily="18" charset="0"/>
                          </a:rPr>
                          <m:t>k</m:t>
                        </m:r>
                        <m:r>
                          <m:rPr>
                            <m:nor/>
                          </m:rPr>
                          <a:rPr lang="zh-CN" altLang="zh-CN" sz="2200"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正</m:t>
                        </m:r>
                      </m:num>
                      <m:den>
                        <m:r>
                          <m:rPr>
                            <m:nor/>
                          </m:rPr>
                          <a:rPr lang="en-US" altLang="zh-CN" sz="2200" b="1" i="1">
                            <a:solidFill>
                              <a:srgbClr val="000000"/>
                            </a:solidFill>
                            <a:ea typeface="宋体" panose="02010600030101010101" pitchFamily="2" charset="-122"/>
                            <a:cs typeface="Times New Roman" panose="02020603050405020304" pitchFamily="18" charset="0"/>
                          </a:rPr>
                          <m:t>k</m:t>
                        </m:r>
                        <m:r>
                          <m:rPr>
                            <m:nor/>
                          </m:rPr>
                          <a:rPr lang="zh-CN" altLang="en-US"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逆</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ub>
                        </m:sSub>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sub>
                        </m:sSub>
                      </m:num>
                      <m:den>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𝐒𝐢𝐇𝐂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num>
                      <m:den>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𝟕𝟖</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起始加入量为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dist" hangingPunct="0"/>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SiCl</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的物质的量均为</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气体总物质的量为</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lnSpc>
                    <a:spcPct val="10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en-US"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正</m:t>
                        </m:r>
                      </m:num>
                      <m:den>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en-US"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逆</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i="1" spc="-100">
                            <a:solidFill>
                              <a:srgbClr val="000000"/>
                            </a:solidFill>
                            <a:ea typeface="宋体" panose="02010600030101010101" pitchFamily="2" charset="-122"/>
                            <a:cs typeface="Times New Roman" panose="02020603050405020304" pitchFamily="18" charset="0"/>
                          </a:rPr>
                          <m:t>k</m:t>
                        </m:r>
                        <m:r>
                          <m:rPr>
                            <m:nor/>
                          </m:rPr>
                          <a:rPr lang="zh-CN" altLang="zh-CN" sz="2200"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正</m:t>
                        </m:r>
                      </m:num>
                      <m:den>
                        <m:r>
                          <m:rPr>
                            <m:nor/>
                          </m:rPr>
                          <a:rPr lang="en-US" altLang="zh-CN" sz="2200" b="1" i="1">
                            <a:solidFill>
                              <a:srgbClr val="000000"/>
                            </a:solidFill>
                            <a:ea typeface="宋体" panose="02010600030101010101" pitchFamily="2" charset="-122"/>
                            <a:cs typeface="Times New Roman" panose="02020603050405020304" pitchFamily="18" charset="0"/>
                          </a:rPr>
                          <m:t>k</m:t>
                        </m:r>
                        <m:r>
                          <m:rPr>
                            <m:nor/>
                          </m:rPr>
                          <a:rPr lang="zh-CN"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逆</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𝐒𝐢𝐇𝐂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ub>
                        </m:sSub>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𝐒𝐢𝐂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sub>
                        </m:sSub>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1.28</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9BDC7A22-F5A0-9333-18E2-EAE527A88BB5}"/>
                  </a:ext>
                </a:extLst>
              </p:cNvPr>
              <p:cNvSpPr>
                <a:spLocks noGrp="1" noRot="1" noChangeAspect="1" noMove="1" noResize="1" noEditPoints="1" noAdjustHandles="1" noChangeArrowheads="1" noChangeShapeType="1" noTextEdit="1"/>
              </p:cNvSpPr>
              <p:nvPr>
                <p:ph idx="1"/>
              </p:nvPr>
            </p:nvSpPr>
            <p:spPr>
              <a:xfrm>
                <a:off x="360854" y="746120"/>
                <a:ext cx="11485848" cy="6103017"/>
              </a:xfrm>
              <a:blipFill>
                <a:blip r:embed="rId2"/>
                <a:stretch>
                  <a:fillRect l="-690" r="-690"/>
                </a:stretch>
              </a:blipFill>
            </p:spPr>
            <p:txBody>
              <a:bodyPr/>
              <a:lstStyle/>
              <a:p>
                <a:r>
                  <a:rPr lang="zh-CN" altLang="en-US">
                    <a:noFill/>
                  </a:rPr>
                  <a:t> </a:t>
                </a:r>
              </a:p>
            </p:txBody>
          </p:sp>
        </mc:Fallback>
      </mc:AlternateContent>
      <p:pic>
        <p:nvPicPr>
          <p:cNvPr id="4" name="wht45.jpg" descr="id:2147494206;FounderCES">
            <a:extLst>
              <a:ext uri="{FF2B5EF4-FFF2-40B4-BE49-F238E27FC236}">
                <a16:creationId xmlns:a16="http://schemas.microsoft.com/office/drawing/2014/main" id="{514F4F06-1F9E-1067-B505-067648652698}"/>
              </a:ext>
            </a:extLst>
          </p:cNvPr>
          <p:cNvPicPr>
            <a:picLocks noChangeAspect="1"/>
          </p:cNvPicPr>
          <p:nvPr/>
        </p:nvPicPr>
        <p:blipFill>
          <a:blip r:embed="rId3"/>
          <a:stretch>
            <a:fillRect/>
          </a:stretch>
        </p:blipFill>
        <p:spPr>
          <a:xfrm>
            <a:off x="8183438" y="980728"/>
            <a:ext cx="3528392" cy="2037495"/>
          </a:xfrm>
          <a:prstGeom prst="rect">
            <a:avLst/>
          </a:prstGeom>
        </p:spPr>
      </p:pic>
    </p:spTree>
    <p:extLst>
      <p:ext uri="{BB962C8B-B14F-4D97-AF65-F5344CB8AC3E}">
        <p14:creationId xmlns:p14="http://schemas.microsoft.com/office/powerpoint/2010/main" val="545934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156B8-EAC4-7D88-1619-C0DAE5CEEA79}"/>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BA0E2127-ECA0-C973-DA92-B05E528839F8}"/>
              </a:ext>
            </a:extLst>
          </p:cNvPr>
          <p:cNvPicPr>
            <a:picLocks noChangeAspect="1"/>
          </p:cNvPicPr>
          <p:nvPr/>
        </p:nvPicPr>
        <p:blipFill>
          <a:blip r:embed="rId2"/>
          <a:stretch>
            <a:fillRect/>
          </a:stretch>
        </p:blipFill>
        <p:spPr>
          <a:xfrm>
            <a:off x="360854" y="874618"/>
            <a:ext cx="11485848" cy="5518214"/>
          </a:xfrm>
          <a:prstGeom prst="rect">
            <a:avLst/>
          </a:prstGeom>
        </p:spPr>
      </p:pic>
      <p:sp>
        <p:nvSpPr>
          <p:cNvPr id="4" name="内容占位符 3">
            <a:extLst>
              <a:ext uri="{FF2B5EF4-FFF2-40B4-BE49-F238E27FC236}">
                <a16:creationId xmlns:a16="http://schemas.microsoft.com/office/drawing/2014/main" id="{420F799D-7FC5-41C2-20FB-34496719F2B6}"/>
              </a:ext>
            </a:extLst>
          </p:cNvPr>
          <p:cNvSpPr>
            <a:spLocks noGrp="1"/>
          </p:cNvSpPr>
          <p:nvPr>
            <p:ph idx="1"/>
          </p:nvPr>
        </p:nvSpPr>
        <p:spPr>
          <a:xfrm>
            <a:off x="2369954" y="839712"/>
            <a:ext cx="9395955" cy="576248"/>
          </a:xfrm>
        </p:spPr>
        <p:txBody>
          <a:bodyPr/>
          <a:lstStyle/>
          <a:p>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化学平衡图像题的解题流程</a:t>
            </a:r>
            <a:endParaRPr lang="zh-CN" altLang="en-US"/>
          </a:p>
        </p:txBody>
      </p:sp>
      <p:pic>
        <p:nvPicPr>
          <p:cNvPr id="5" name="提分绝招.EPS" descr="id:2147493056;FounderCES">
            <a:extLst>
              <a:ext uri="{FF2B5EF4-FFF2-40B4-BE49-F238E27FC236}">
                <a16:creationId xmlns:a16="http://schemas.microsoft.com/office/drawing/2014/main" id="{386EBB95-56B9-4E95-7B1D-E2DEFECF0C21}"/>
              </a:ext>
            </a:extLst>
          </p:cNvPr>
          <p:cNvPicPr>
            <a:picLocks noChangeAspect="1"/>
          </p:cNvPicPr>
          <p:nvPr/>
        </p:nvPicPr>
        <p:blipFill>
          <a:blip r:embed="rId3"/>
          <a:stretch>
            <a:fillRect/>
          </a:stretch>
        </p:blipFill>
        <p:spPr>
          <a:xfrm>
            <a:off x="406574" y="911432"/>
            <a:ext cx="1935590" cy="440550"/>
          </a:xfrm>
          <a:prstGeom prst="rect">
            <a:avLst/>
          </a:prstGeom>
        </p:spPr>
      </p:pic>
      <p:pic>
        <p:nvPicPr>
          <p:cNvPr id="2" name="CX509.EPS" descr="id:2147494241;FounderCES">
            <a:extLst>
              <a:ext uri="{FF2B5EF4-FFF2-40B4-BE49-F238E27FC236}">
                <a16:creationId xmlns:a16="http://schemas.microsoft.com/office/drawing/2014/main" id="{121CA8CB-4C1D-F7B2-1438-4DD458DDC3B6}"/>
              </a:ext>
            </a:extLst>
          </p:cNvPr>
          <p:cNvPicPr>
            <a:picLocks noChangeAspect="1"/>
          </p:cNvPicPr>
          <p:nvPr/>
        </p:nvPicPr>
        <p:blipFill>
          <a:blip r:embed="rId4"/>
          <a:stretch>
            <a:fillRect/>
          </a:stretch>
        </p:blipFill>
        <p:spPr>
          <a:xfrm>
            <a:off x="3510755" y="1480537"/>
            <a:ext cx="5186045" cy="4785360"/>
          </a:xfrm>
          <a:prstGeom prst="rect">
            <a:avLst/>
          </a:prstGeom>
        </p:spPr>
      </p:pic>
    </p:spTree>
    <p:extLst>
      <p:ext uri="{BB962C8B-B14F-4D97-AF65-F5344CB8AC3E}">
        <p14:creationId xmlns:p14="http://schemas.microsoft.com/office/powerpoint/2010/main" val="2005040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4D32677E-A58A-4DAA-012B-ECFEC6351793}"/>
              </a:ext>
            </a:extLst>
          </p:cNvPr>
          <p:cNvSpPr>
            <a:spLocks noGrp="1"/>
          </p:cNvSpPr>
          <p:nvPr>
            <p:ph idx="1"/>
          </p:nvPr>
        </p:nvSpPr>
        <p:spPr>
          <a:xfrm>
            <a:off x="360854" y="746120"/>
            <a:ext cx="11485848" cy="3970318"/>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工业合成氨条件的选择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根据速率理论和平衡理论选择反应条件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理论上，压强越大越好。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目前，我国合成氨厂一般采用的压强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highlight>
                  <a:srgbClr val="FFFF00"/>
                </a:highlight>
                <a:latin typeface="Times New Roman" panose="02020603050405020304" pitchFamily="18" charset="0"/>
                <a:ea typeface="宋体" panose="02010600030101010101" pitchFamily="2" charset="-122"/>
              </a:rPr>
              <a:t>10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30 </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rPr>
              <a:t>MPa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不采用高压的理由：压强越大，对材料的强度和设备的制造要求也越高，需要的动力也越大，这将会大大增加生产投资，并可能降低综合经济效益。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44863"/>
            <a:ext cx="1588693" cy="500939"/>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DEF961B-CA91-8BF3-2385-1973F15A234E}"/>
              </a:ext>
            </a:extLst>
          </p:cNvPr>
          <p:cNvSpPr>
            <a:spLocks noGrp="1"/>
          </p:cNvSpPr>
          <p:nvPr>
            <p:ph idx="1"/>
          </p:nvPr>
        </p:nvSpPr>
        <p:spPr>
          <a:xfrm>
            <a:off x="360854" y="746120"/>
            <a:ext cx="11485848" cy="3416320"/>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根据勒夏特列原理，采用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低温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有利于提高平衡转化率。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目前，在实际生产中一般采用的温度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highlight>
                  <a:srgbClr val="FFFF00"/>
                </a:highlight>
                <a:latin typeface="Times New Roman" panose="02020603050405020304" pitchFamily="18" charset="0"/>
                <a:ea typeface="宋体" panose="02010600030101010101" pitchFamily="2" charset="-122"/>
              </a:rPr>
              <a:t>400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500 </a:t>
            </a:r>
            <a:r>
              <a:rPr lang="en-US" altLang="zh-CN" b="1" smtClean="0">
                <a:solidFill>
                  <a:srgbClr val="000000"/>
                </a:solidFill>
                <a:highlight>
                  <a:srgbClr val="FFFF00"/>
                </a:highlight>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不采用低温的理由：温度降低会使化学反应速率减小，达到平衡所需时间变长，这在工业生产中是很不经济的。铁触媒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合成氨工业的催化剂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左右时的活性最大也是选择该温度的理由。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2336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825DF-8C01-C516-B07A-6FA54C5C81D5}"/>
              </a:ext>
            </a:extLst>
          </p:cNvPr>
          <p:cNvSpPr>
            <a:spLocks noGrp="1"/>
          </p:cNvSpPr>
          <p:nvPr>
            <p:ph idx="1"/>
          </p:nvPr>
        </p:nvSpPr>
        <p:spPr>
          <a:xfrm>
            <a:off x="360854" y="710952"/>
            <a:ext cx="11485848" cy="5865195"/>
          </a:xfrm>
        </p:spPr>
        <p:txBody>
          <a:bodyPr/>
          <a:lstStyle/>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在高温、高压下，</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的化合反应仍然进行得十分缓慢。</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使用催化剂，改变反应历程，降低反应的活化能，使反应物在较低温度时也能较快地进行反应。</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目前普遍使用的是以铁为主体的多成分催化剂，又称铁触媒。</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原料气必须经过净化，目的是防止混有的杂质使催化剂</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中毒</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MPa</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时，平衡混合物中</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的体积分数及平衡时</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的转化率仍较低。</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实际生产中采取迅速冷却的方法，使气态氨变成液氨后及时从平衡混合物中分离出去，使平衡向生成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的方向移动；将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分离后的原料气循环使用，并及时补充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，使反应物保持一定的浓度。</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5172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1F763EC-38FA-ACE4-1FD4-851A945EF33C}"/>
              </a:ext>
            </a:extLst>
          </p:cNvPr>
          <p:cNvSpPr>
            <a:spLocks noGrp="1"/>
          </p:cNvSpPr>
          <p:nvPr>
            <p:ph idx="1"/>
          </p:nvPr>
        </p:nvSpPr>
        <p:spPr>
          <a:xfrm>
            <a:off x="360854" y="746120"/>
            <a:ext cx="11485848" cy="2862322"/>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工业合成氨的适宜条件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运用化学反应速率和化学平衡原理，同时考虑合成氨生产中的动力、材料、设备等因素，合成氨工业中实际采用的适宜条件是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铁触媒作催化剂；温度为</a:t>
            </a:r>
            <a:r>
              <a:rPr lang="en-US" altLang="zh-CN" b="1">
                <a:solidFill>
                  <a:srgbClr val="000000"/>
                </a:solidFill>
                <a:highlight>
                  <a:srgbClr val="FFFF00"/>
                </a:highlight>
                <a:latin typeface="Times New Roman" panose="02020603050405020304" pitchFamily="18" charset="0"/>
                <a:ea typeface="宋体" panose="02010600030101010101" pitchFamily="2" charset="-122"/>
              </a:rPr>
              <a:t>400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500 </a:t>
            </a:r>
            <a:r>
              <a:rPr lang="en-US" altLang="zh-CN" b="1">
                <a:solidFill>
                  <a:srgbClr val="000000"/>
                </a:solidFill>
                <a:highlight>
                  <a:srgbClr val="FFFF00"/>
                </a:highlight>
                <a:latin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压强为</a:t>
            </a:r>
            <a:r>
              <a:rPr lang="en-US" altLang="zh-CN" b="1">
                <a:solidFill>
                  <a:srgbClr val="000000"/>
                </a:solidFill>
                <a:highlight>
                  <a:srgbClr val="FFFF00"/>
                </a:highlight>
                <a:latin typeface="Times New Roman" panose="02020603050405020304" pitchFamily="18" charset="0"/>
                <a:ea typeface="宋体" panose="02010600030101010101" pitchFamily="2" charset="-122"/>
              </a:rPr>
              <a:t>10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30 MPa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及时分离氨，剩余气体循环使用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不断补充</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合成氨生产流程示意图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630.jpg" descr="id:2147494020;FounderCES">
            <a:extLst>
              <a:ext uri="{FF2B5EF4-FFF2-40B4-BE49-F238E27FC236}">
                <a16:creationId xmlns:a16="http://schemas.microsoft.com/office/drawing/2014/main" id="{487D3C3A-7118-C033-E2E1-369F0BF9B453}"/>
              </a:ext>
            </a:extLst>
          </p:cNvPr>
          <p:cNvPicPr>
            <a:picLocks noChangeAspect="1"/>
          </p:cNvPicPr>
          <p:nvPr/>
        </p:nvPicPr>
        <p:blipFill>
          <a:blip r:embed="rId2"/>
          <a:stretch>
            <a:fillRect/>
          </a:stretch>
        </p:blipFill>
        <p:spPr>
          <a:xfrm>
            <a:off x="2871124" y="3645024"/>
            <a:ext cx="6465308" cy="2792239"/>
          </a:xfrm>
          <a:prstGeom prst="rect">
            <a:avLst/>
          </a:prstGeom>
        </p:spPr>
      </p:pic>
    </p:spTree>
    <p:extLst>
      <p:ext uri="{BB962C8B-B14F-4D97-AF65-F5344CB8AC3E}">
        <p14:creationId xmlns:p14="http://schemas.microsoft.com/office/powerpoint/2010/main" val="392067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AD51EA1-405C-4446-14C2-336383FAD202}"/>
              </a:ext>
            </a:extLst>
          </p:cNvPr>
          <p:cNvSpPr>
            <a:spLocks noGrp="1"/>
          </p:cNvSpPr>
          <p:nvPr>
            <p:ph idx="1"/>
          </p:nvPr>
        </p:nvSpPr>
        <p:spPr>
          <a:xfrm>
            <a:off x="360854" y="746120"/>
            <a:ext cx="11485848" cy="2792239"/>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选择工业合成适宜条件的原则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考虑参加反应的物质的组成、结构和性质等本身因素。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考虑影响化学反应速率和平衡的温度、压强、浓度、催化剂等反应条件。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选择适宜的生产条件还要考虑设备条件、安全操作、经济成本等。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选择适宜的生产条件还要考虑环境保护及社会效益等方面的规定和要求。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9339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35C9A0-9AB8-E76D-777A-1D487B9E8F32}"/>
              </a:ext>
            </a:extLst>
          </p:cNvPr>
          <p:cNvSpPr>
            <a:spLocks noGrp="1"/>
          </p:cNvSpPr>
          <p:nvPr>
            <p:ph idx="1"/>
          </p:nvPr>
        </p:nvSpPr>
        <p:spPr>
          <a:xfrm>
            <a:off x="1309544" y="1447280"/>
            <a:ext cx="6513854" cy="576248"/>
          </a:xfrm>
        </p:spPr>
        <p:txBody>
          <a:bodyPr/>
          <a:lstStyle/>
          <a:p>
            <a:pPr hangingPunct="0"/>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选择化工生产适宜条件的分析角度与原则要求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120959" y="764704"/>
            <a:ext cx="5948493" cy="566849"/>
          </a:xfrm>
          <a:prstGeom prst="rect">
            <a:avLst/>
          </a:prstGeom>
        </p:spPr>
      </p:pic>
      <p:pic>
        <p:nvPicPr>
          <p:cNvPr id="5" name="要点1.EPS" descr="id:2147491247;FounderCES"/>
          <p:cNvPicPr/>
          <p:nvPr/>
        </p:nvPicPr>
        <p:blipFill>
          <a:blip r:embed="rId3"/>
          <a:stretch>
            <a:fillRect/>
          </a:stretch>
        </p:blipFill>
        <p:spPr>
          <a:xfrm>
            <a:off x="360854" y="1619633"/>
            <a:ext cx="948690" cy="333375"/>
          </a:xfrm>
          <a:prstGeom prst="rect">
            <a:avLst/>
          </a:prstGeom>
        </p:spPr>
      </p:pic>
      <p:graphicFrame>
        <p:nvGraphicFramePr>
          <p:cNvPr id="2" name="表格 1">
            <a:extLst>
              <a:ext uri="{FF2B5EF4-FFF2-40B4-BE49-F238E27FC236}">
                <a16:creationId xmlns:a16="http://schemas.microsoft.com/office/drawing/2014/main" id="{47097289-55D4-2437-28D9-7C75FA8D1BD6}"/>
              </a:ext>
            </a:extLst>
          </p:cNvPr>
          <p:cNvGraphicFramePr>
            <a:graphicFrameLocks noGrp="1"/>
          </p:cNvGraphicFramePr>
          <p:nvPr>
            <p:extLst>
              <p:ext uri="{D42A27DB-BD31-4B8C-83A1-F6EECF244321}">
                <p14:modId xmlns:p14="http://schemas.microsoft.com/office/powerpoint/2010/main" val="1376687474"/>
              </p:ext>
            </p:extLst>
          </p:nvPr>
        </p:nvGraphicFramePr>
        <p:xfrm>
          <a:off x="360854" y="2137526"/>
          <a:ext cx="11494992" cy="4394239"/>
        </p:xfrm>
        <a:graphic>
          <a:graphicData uri="http://schemas.openxmlformats.org/drawingml/2006/table">
            <a:tbl>
              <a:tblPr firstRow="1" firstCol="1" bandRow="1"/>
              <a:tblGrid>
                <a:gridCol w="4917592">
                  <a:extLst>
                    <a:ext uri="{9D8B030D-6E8A-4147-A177-3AD203B41FA5}">
                      <a16:colId xmlns:a16="http://schemas.microsoft.com/office/drawing/2014/main" val="2822264890"/>
                    </a:ext>
                  </a:extLst>
                </a:gridCol>
                <a:gridCol w="6577400">
                  <a:extLst>
                    <a:ext uri="{9D8B030D-6E8A-4147-A177-3AD203B41FA5}">
                      <a16:colId xmlns:a16="http://schemas.microsoft.com/office/drawing/2014/main" val="1775951573"/>
                    </a:ext>
                  </a:extLst>
                </a:gridCol>
              </a:tblGrid>
              <a:tr h="513981">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分析角度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原则要求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1708279"/>
                  </a:ext>
                </a:extLst>
              </a:tr>
              <a:tr h="513981">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从化学反应速率的角度分析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既不能过快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又不能太慢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359569443"/>
                  </a:ext>
                </a:extLst>
              </a:tr>
              <a:tr h="1102399">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从化学平衡移动的角度分析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既要注意外界条件对速率和平衡影响的一致性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又要注意二者影响的矛盾性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451732010"/>
                  </a:ext>
                </a:extLst>
              </a:tr>
              <a:tr h="978233">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从原料利用率的角度分析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增加易得廉价原料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提高难得高价原料的利用率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从而降低生产成本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425083464"/>
                  </a:ext>
                </a:extLst>
              </a:tr>
              <a:tr h="513981">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从实际生产能力的角度分析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如设备承受高温、高压的能力等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484880858"/>
                  </a:ext>
                </a:extLst>
              </a:tr>
              <a:tr h="513981">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从催化剂的使用活性的角度分析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注意温度对催化剂活性的限制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547635118"/>
                  </a:ext>
                </a:extLst>
              </a:tr>
            </a:tbl>
          </a:graphicData>
        </a:graphic>
      </p:graphicFrame>
    </p:spTree>
    <p:extLst>
      <p:ext uri="{BB962C8B-B14F-4D97-AF65-F5344CB8AC3E}">
        <p14:creationId xmlns:p14="http://schemas.microsoft.com/office/powerpoint/2010/main" val="120333502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TotalTime>
  <Words>2607</Words>
  <Application>Microsoft Office PowerPoint</Application>
  <PresentationFormat>自定义</PresentationFormat>
  <Paragraphs>191</Paragraphs>
  <Slides>32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32</vt:i4>
      </vt:variant>
    </vt:vector>
  </HeadingPairs>
  <TitlesOfParts>
    <vt:vector size="44" baseType="lpstr">
      <vt:lpstr>Adobe Caslon Pro</vt: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424</cp:revision>
  <dcterms:created xsi:type="dcterms:W3CDTF">2020-11-06T05:24:00Z</dcterms:created>
  <dcterms:modified xsi:type="dcterms:W3CDTF">2025-06-27T04:50:22Z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